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</p:sldIdLst>
  <p:sldSz cx="18288000" cy="10287000"/>
  <p:notesSz cx="6858000" cy="9144000"/>
  <p:embeddedFontLst>
    <p:embeddedFont>
      <p:font typeface="Calibri" panose="020F0502020204030204" pitchFamily="34" charset="0"/>
      <p:regular r:id="rId43"/>
      <p:bold r:id="rId44"/>
      <p:italic r:id="rId45"/>
      <p:boldItalic r:id="rId46"/>
    </p:embeddedFont>
    <p:embeddedFont>
      <p:font typeface="Cousine" panose="020B0604020202020204" charset="0"/>
      <p:regular r:id="rId47"/>
    </p:embeddedFont>
    <p:embeddedFont>
      <p:font typeface="Cousine Italics" panose="020B0604020202020204" charset="0"/>
      <p:regular r:id="rId48"/>
    </p:embeddedFont>
    <p:embeddedFont>
      <p:font typeface="Cousine Bold" panose="020B0604020202020204" charset="0"/>
      <p:regular r:id="rId4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38" autoAdjust="0"/>
    <p:restoredTop sz="94622" autoAdjust="0"/>
  </p:normalViewPr>
  <p:slideViewPr>
    <p:cSldViewPr>
      <p:cViewPr varScale="1">
        <p:scale>
          <a:sx n="56" d="100"/>
          <a:sy n="56" d="100"/>
        </p:scale>
        <p:origin x="648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5.fntdata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3.fntdata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2.fntdata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1.fntdata"/><Relationship Id="rId48" Type="http://schemas.openxmlformats.org/officeDocument/2006/relationships/font" Target="fonts/font6.fntdata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4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7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9.png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image" Target="../media/image8.svg"/><Relationship Id="rId1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4.svg"/><Relationship Id="rId4" Type="http://schemas.openxmlformats.org/officeDocument/2006/relationships/image" Target="../media/image2.png"/><Relationship Id="rId9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4.svg"/><Relationship Id="rId4" Type="http://schemas.openxmlformats.org/officeDocument/2006/relationships/image" Target="../media/image2.png"/><Relationship Id="rId9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4.svg"/><Relationship Id="rId4" Type="http://schemas.openxmlformats.org/officeDocument/2006/relationships/image" Target="../media/image2.png"/><Relationship Id="rId9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4.svg"/><Relationship Id="rId4" Type="http://schemas.openxmlformats.org/officeDocument/2006/relationships/image" Target="../media/image2.png"/><Relationship Id="rId9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39.svg"/><Relationship Id="rId5" Type="http://schemas.openxmlformats.org/officeDocument/2006/relationships/image" Target="../media/image4.svg"/><Relationship Id="rId10" Type="http://schemas.openxmlformats.org/officeDocument/2006/relationships/image" Target="../media/image31.png"/><Relationship Id="rId4" Type="http://schemas.openxmlformats.org/officeDocument/2006/relationships/image" Target="../media/image2.png"/><Relationship Id="rId9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4.svg"/><Relationship Id="rId4" Type="http://schemas.openxmlformats.org/officeDocument/2006/relationships/image" Target="../media/image2.png"/><Relationship Id="rId9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0.sv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18.svg"/><Relationship Id="rId5" Type="http://schemas.openxmlformats.org/officeDocument/2006/relationships/image" Target="../media/image4.svg"/><Relationship Id="rId10" Type="http://schemas.openxmlformats.org/officeDocument/2006/relationships/image" Target="../media/image11.png"/><Relationship Id="rId4" Type="http://schemas.openxmlformats.org/officeDocument/2006/relationships/image" Target="../media/image2.png"/><Relationship Id="rId9" Type="http://schemas.openxmlformats.org/officeDocument/2006/relationships/image" Target="../media/image16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4.svg"/><Relationship Id="rId4" Type="http://schemas.openxmlformats.org/officeDocument/2006/relationships/image" Target="../media/image2.png"/><Relationship Id="rId9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39.png"/><Relationship Id="rId5" Type="http://schemas.openxmlformats.org/officeDocument/2006/relationships/image" Target="../media/image4.svg"/><Relationship Id="rId10" Type="http://schemas.openxmlformats.org/officeDocument/2006/relationships/image" Target="../media/image38.png"/><Relationship Id="rId4" Type="http://schemas.openxmlformats.org/officeDocument/2006/relationships/image" Target="../media/image2.png"/><Relationship Id="rId9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0.sv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18.svg"/><Relationship Id="rId5" Type="http://schemas.openxmlformats.org/officeDocument/2006/relationships/image" Target="../media/image4.svg"/><Relationship Id="rId10" Type="http://schemas.openxmlformats.org/officeDocument/2006/relationships/image" Target="../media/image11.png"/><Relationship Id="rId4" Type="http://schemas.openxmlformats.org/officeDocument/2006/relationships/image" Target="../media/image2.png"/><Relationship Id="rId9" Type="http://schemas.openxmlformats.org/officeDocument/2006/relationships/image" Target="../media/image16.sv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4.svg"/><Relationship Id="rId4" Type="http://schemas.openxmlformats.org/officeDocument/2006/relationships/image" Target="../media/image2.png"/><Relationship Id="rId9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0.sv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18.svg"/><Relationship Id="rId5" Type="http://schemas.openxmlformats.org/officeDocument/2006/relationships/image" Target="../media/image4.svg"/><Relationship Id="rId10" Type="http://schemas.openxmlformats.org/officeDocument/2006/relationships/image" Target="../media/image11.png"/><Relationship Id="rId4" Type="http://schemas.openxmlformats.org/officeDocument/2006/relationships/image" Target="../media/image2.png"/><Relationship Id="rId9" Type="http://schemas.openxmlformats.org/officeDocument/2006/relationships/image" Target="../media/image16.sv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7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6.svg"/><Relationship Id="rId10" Type="http://schemas.openxmlformats.org/officeDocument/2006/relationships/image" Target="../media/image12.png"/><Relationship Id="rId9" Type="http://schemas.openxmlformats.org/officeDocument/2006/relationships/image" Target="../media/image2.sv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0.sv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18.svg"/><Relationship Id="rId5" Type="http://schemas.openxmlformats.org/officeDocument/2006/relationships/image" Target="../media/image4.svg"/><Relationship Id="rId10" Type="http://schemas.openxmlformats.org/officeDocument/2006/relationships/image" Target="../media/image11.png"/><Relationship Id="rId4" Type="http://schemas.openxmlformats.org/officeDocument/2006/relationships/image" Target="../media/image2.png"/><Relationship Id="rId9" Type="http://schemas.openxmlformats.org/officeDocument/2006/relationships/image" Target="../media/image16.sv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2.svg"/><Relationship Id="rId3" Type="http://schemas.openxmlformats.org/officeDocument/2006/relationships/image" Target="../media/image68.svg"/><Relationship Id="rId7" Type="http://schemas.openxmlformats.org/officeDocument/2006/relationships/image" Target="../media/image72.svg"/><Relationship Id="rId12" Type="http://schemas.openxmlformats.org/officeDocument/2006/relationships/image" Target="../media/image1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11" Type="http://schemas.openxmlformats.org/officeDocument/2006/relationships/image" Target="../media/image4.svg"/><Relationship Id="rId5" Type="http://schemas.openxmlformats.org/officeDocument/2006/relationships/image" Target="../media/image70.svg"/><Relationship Id="rId10" Type="http://schemas.openxmlformats.org/officeDocument/2006/relationships/image" Target="../media/image2.png"/><Relationship Id="rId4" Type="http://schemas.openxmlformats.org/officeDocument/2006/relationships/image" Target="../media/image60.png"/><Relationship Id="rId9" Type="http://schemas.openxmlformats.org/officeDocument/2006/relationships/image" Target="../media/image6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0.sv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18.svg"/><Relationship Id="rId5" Type="http://schemas.openxmlformats.org/officeDocument/2006/relationships/image" Target="../media/image4.svg"/><Relationship Id="rId10" Type="http://schemas.openxmlformats.org/officeDocument/2006/relationships/image" Target="../media/image11.png"/><Relationship Id="rId4" Type="http://schemas.openxmlformats.org/officeDocument/2006/relationships/image" Target="../media/image2.png"/><Relationship Id="rId9" Type="http://schemas.openxmlformats.org/officeDocument/2006/relationships/image" Target="../media/image16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0.sv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18.svg"/><Relationship Id="rId5" Type="http://schemas.openxmlformats.org/officeDocument/2006/relationships/image" Target="../media/image4.svg"/><Relationship Id="rId15" Type="http://schemas.openxmlformats.org/officeDocument/2006/relationships/image" Target="../media/image14.png"/><Relationship Id="rId10" Type="http://schemas.openxmlformats.org/officeDocument/2006/relationships/image" Target="../media/image11.png"/><Relationship Id="rId4" Type="http://schemas.openxmlformats.org/officeDocument/2006/relationships/image" Target="../media/image2.png"/><Relationship Id="rId9" Type="http://schemas.openxmlformats.org/officeDocument/2006/relationships/image" Target="../media/image16.svg"/><Relationship Id="rId1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4.svg"/><Relationship Id="rId10" Type="http://schemas.openxmlformats.org/officeDocument/2006/relationships/image" Target="../media/image17.png"/><Relationship Id="rId4" Type="http://schemas.openxmlformats.org/officeDocument/2006/relationships/image" Target="../media/image2.png"/><Relationship Id="rId9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4.svg"/><Relationship Id="rId4" Type="http://schemas.openxmlformats.org/officeDocument/2006/relationships/image" Target="../media/image2.png"/><Relationship Id="rId9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0.sv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18.svg"/><Relationship Id="rId5" Type="http://schemas.openxmlformats.org/officeDocument/2006/relationships/image" Target="../media/image4.svg"/><Relationship Id="rId10" Type="http://schemas.openxmlformats.org/officeDocument/2006/relationships/image" Target="../media/image11.png"/><Relationship Id="rId4" Type="http://schemas.openxmlformats.org/officeDocument/2006/relationships/image" Target="../media/image2.png"/><Relationship Id="rId9" Type="http://schemas.openxmlformats.org/officeDocument/2006/relationships/image" Target="../media/image16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ACA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87707" y="202340"/>
            <a:ext cx="17912586" cy="573093"/>
            <a:chOff x="0" y="0"/>
            <a:chExt cx="4717718" cy="15093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717718" cy="150938"/>
            </a:xfrm>
            <a:custGeom>
              <a:avLst/>
              <a:gdLst/>
              <a:ahLst/>
              <a:cxnLst/>
              <a:rect l="l" t="t" r="r" b="b"/>
              <a:pathLst>
                <a:path w="4717718" h="150938">
                  <a:moveTo>
                    <a:pt x="0" y="0"/>
                  </a:moveTo>
                  <a:lnTo>
                    <a:pt x="4717718" y="0"/>
                  </a:lnTo>
                  <a:lnTo>
                    <a:pt x="4717718" y="150938"/>
                  </a:lnTo>
                  <a:lnTo>
                    <a:pt x="0" y="150938"/>
                  </a:lnTo>
                  <a:close/>
                </a:path>
              </a:pathLst>
            </a:custGeom>
            <a:solidFill>
              <a:srgbClr val="0057CC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717718" cy="1985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87707" y="775433"/>
            <a:ext cx="17912586" cy="9319983"/>
            <a:chOff x="0" y="0"/>
            <a:chExt cx="4717718" cy="245464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717718" cy="2454646"/>
            </a:xfrm>
            <a:custGeom>
              <a:avLst/>
              <a:gdLst/>
              <a:ahLst/>
              <a:cxnLst/>
              <a:rect l="l" t="t" r="r" b="b"/>
              <a:pathLst>
                <a:path w="4717718" h="2454646">
                  <a:moveTo>
                    <a:pt x="0" y="0"/>
                  </a:moveTo>
                  <a:lnTo>
                    <a:pt x="4717718" y="0"/>
                  </a:lnTo>
                  <a:lnTo>
                    <a:pt x="4717718" y="2454646"/>
                  </a:lnTo>
                  <a:lnTo>
                    <a:pt x="0" y="2454646"/>
                  </a:ln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4717718" cy="25022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7554665" y="216072"/>
            <a:ext cx="545628" cy="545628"/>
          </a:xfrm>
          <a:custGeom>
            <a:avLst/>
            <a:gdLst/>
            <a:ahLst/>
            <a:cxnLst/>
            <a:rect l="l" t="t" r="r" b="b"/>
            <a:pathLst>
              <a:path w="545628" h="545628">
                <a:moveTo>
                  <a:pt x="0" y="0"/>
                </a:moveTo>
                <a:lnTo>
                  <a:pt x="545628" y="0"/>
                </a:lnTo>
                <a:lnTo>
                  <a:pt x="545628" y="545628"/>
                </a:lnTo>
                <a:lnTo>
                  <a:pt x="0" y="5456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6990574" y="216072"/>
            <a:ext cx="545628" cy="545628"/>
          </a:xfrm>
          <a:custGeom>
            <a:avLst/>
            <a:gdLst/>
            <a:ahLst/>
            <a:cxnLst/>
            <a:rect l="l" t="t" r="r" b="b"/>
            <a:pathLst>
              <a:path w="545628" h="545628">
                <a:moveTo>
                  <a:pt x="0" y="0"/>
                </a:moveTo>
                <a:lnTo>
                  <a:pt x="545627" y="0"/>
                </a:lnTo>
                <a:lnTo>
                  <a:pt x="545627" y="545628"/>
                </a:lnTo>
                <a:lnTo>
                  <a:pt x="0" y="5456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6425896" y="216072"/>
            <a:ext cx="545628" cy="545628"/>
          </a:xfrm>
          <a:custGeom>
            <a:avLst/>
            <a:gdLst/>
            <a:ahLst/>
            <a:cxnLst/>
            <a:rect l="l" t="t" r="r" b="b"/>
            <a:pathLst>
              <a:path w="545628" h="545628">
                <a:moveTo>
                  <a:pt x="0" y="0"/>
                </a:moveTo>
                <a:lnTo>
                  <a:pt x="545628" y="0"/>
                </a:lnTo>
                <a:lnTo>
                  <a:pt x="545628" y="545628"/>
                </a:lnTo>
                <a:lnTo>
                  <a:pt x="0" y="54562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7776848" y="8442428"/>
            <a:ext cx="2734303" cy="755662"/>
          </a:xfrm>
          <a:custGeom>
            <a:avLst/>
            <a:gdLst/>
            <a:ahLst/>
            <a:cxnLst/>
            <a:rect l="l" t="t" r="r" b="b"/>
            <a:pathLst>
              <a:path w="2734303" h="755662">
                <a:moveTo>
                  <a:pt x="0" y="0"/>
                </a:moveTo>
                <a:lnTo>
                  <a:pt x="2734304" y="0"/>
                </a:lnTo>
                <a:lnTo>
                  <a:pt x="2734304" y="755661"/>
                </a:lnTo>
                <a:lnTo>
                  <a:pt x="0" y="75566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0188303" y="8648348"/>
            <a:ext cx="645696" cy="1099483"/>
          </a:xfrm>
          <a:custGeom>
            <a:avLst/>
            <a:gdLst/>
            <a:ahLst/>
            <a:cxnLst/>
            <a:rect l="l" t="t" r="r" b="b"/>
            <a:pathLst>
              <a:path w="645696" h="1099483">
                <a:moveTo>
                  <a:pt x="0" y="0"/>
                </a:moveTo>
                <a:lnTo>
                  <a:pt x="645697" y="0"/>
                </a:lnTo>
                <a:lnTo>
                  <a:pt x="645697" y="1099483"/>
                </a:lnTo>
                <a:lnTo>
                  <a:pt x="0" y="109948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3827972" y="1677922"/>
            <a:ext cx="1452721" cy="1452721"/>
          </a:xfrm>
          <a:custGeom>
            <a:avLst/>
            <a:gdLst/>
            <a:ahLst/>
            <a:cxnLst/>
            <a:rect l="l" t="t" r="r" b="b"/>
            <a:pathLst>
              <a:path w="1452721" h="1452721">
                <a:moveTo>
                  <a:pt x="0" y="0"/>
                </a:moveTo>
                <a:lnTo>
                  <a:pt x="1452721" y="0"/>
                </a:lnTo>
                <a:lnTo>
                  <a:pt x="1452721" y="1452721"/>
                </a:lnTo>
                <a:lnTo>
                  <a:pt x="0" y="1452721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5683813" y="1715642"/>
            <a:ext cx="1484165" cy="1452721"/>
          </a:xfrm>
          <a:custGeom>
            <a:avLst/>
            <a:gdLst/>
            <a:ahLst/>
            <a:cxnLst/>
            <a:rect l="l" t="t" r="r" b="b"/>
            <a:pathLst>
              <a:path w="1484165" h="1452721">
                <a:moveTo>
                  <a:pt x="0" y="0"/>
                </a:moveTo>
                <a:lnTo>
                  <a:pt x="1484165" y="0"/>
                </a:lnTo>
                <a:lnTo>
                  <a:pt x="1484165" y="1452721"/>
                </a:lnTo>
                <a:lnTo>
                  <a:pt x="0" y="1452721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9810022" y="4108573"/>
            <a:ext cx="7726180" cy="3959667"/>
          </a:xfrm>
          <a:custGeom>
            <a:avLst/>
            <a:gdLst/>
            <a:ahLst/>
            <a:cxnLst/>
            <a:rect l="l" t="t" r="r" b="b"/>
            <a:pathLst>
              <a:path w="7726180" h="3959667">
                <a:moveTo>
                  <a:pt x="0" y="0"/>
                </a:moveTo>
                <a:lnTo>
                  <a:pt x="7726179" y="0"/>
                </a:lnTo>
                <a:lnTo>
                  <a:pt x="7726179" y="3959667"/>
                </a:lnTo>
                <a:lnTo>
                  <a:pt x="0" y="3959667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0834000" y="1467235"/>
            <a:ext cx="1949535" cy="1949535"/>
          </a:xfrm>
          <a:custGeom>
            <a:avLst/>
            <a:gdLst/>
            <a:ahLst/>
            <a:cxnLst/>
            <a:rect l="l" t="t" r="r" b="b"/>
            <a:pathLst>
              <a:path w="1949535" h="1949535">
                <a:moveTo>
                  <a:pt x="0" y="0"/>
                </a:moveTo>
                <a:lnTo>
                  <a:pt x="1949534" y="0"/>
                </a:lnTo>
                <a:lnTo>
                  <a:pt x="1949534" y="1949535"/>
                </a:lnTo>
                <a:lnTo>
                  <a:pt x="0" y="1949535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882117" y="3985844"/>
            <a:ext cx="8008492" cy="23248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76"/>
              </a:lnSpc>
            </a:pPr>
            <a:r>
              <a:rPr lang="en-US" sz="5193" spc="-176">
                <a:solidFill>
                  <a:srgbClr val="0057CC"/>
                </a:solidFill>
                <a:latin typeface="Cousine"/>
                <a:ea typeface="Cousine"/>
                <a:cs typeface="Cousine"/>
                <a:sym typeface="Cousine"/>
              </a:rPr>
              <a:t>SHARED PREFERENCES TRONG FLUTTER - LƯU TRỮ DỮ LIỆU ĐƠN GIẢN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882117" y="2775669"/>
            <a:ext cx="7361871" cy="8126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18"/>
              </a:lnSpc>
            </a:pPr>
            <a:r>
              <a:rPr lang="en-US" sz="3118">
                <a:solidFill>
                  <a:srgbClr val="000000"/>
                </a:solidFill>
                <a:latin typeface="Cousine"/>
                <a:ea typeface="Cousine"/>
                <a:cs typeface="Cousine"/>
                <a:sym typeface="Cousine"/>
              </a:rPr>
              <a:t>Báo cáo tuần</a:t>
            </a:r>
          </a:p>
          <a:p>
            <a:pPr algn="l">
              <a:lnSpc>
                <a:spcPts val="3118"/>
              </a:lnSpc>
            </a:pPr>
            <a:r>
              <a:rPr lang="en-US" sz="3118">
                <a:solidFill>
                  <a:srgbClr val="000000"/>
                </a:solidFill>
                <a:latin typeface="Cousine"/>
                <a:ea typeface="Cousine"/>
                <a:cs typeface="Cousine"/>
                <a:sym typeface="Cousine"/>
              </a:rPr>
              <a:t>Môn: Lập trình đa nền tảng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311532" y="227746"/>
            <a:ext cx="11945486" cy="5476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62"/>
              </a:lnSpc>
            </a:pPr>
            <a:r>
              <a:rPr lang="en-US" sz="3187" b="1">
                <a:solidFill>
                  <a:srgbClr val="CACACA"/>
                </a:solidFill>
                <a:latin typeface="Cousine Bold"/>
                <a:ea typeface="Cousine Bold"/>
                <a:cs typeface="Cousine Bold"/>
                <a:sym typeface="Cousine Bold"/>
              </a:rPr>
              <a:t>Hello World!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920217" y="6541706"/>
            <a:ext cx="8008492" cy="1965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38"/>
              </a:lnSpc>
            </a:pPr>
            <a:r>
              <a:rPr lang="en-US" sz="2511" b="1">
                <a:solidFill>
                  <a:srgbClr val="000000"/>
                </a:solidFill>
                <a:latin typeface="Cousine Bold"/>
                <a:ea typeface="Cousine Bold"/>
                <a:cs typeface="Cousine Bold"/>
                <a:sym typeface="Cousine Bold"/>
              </a:rPr>
              <a:t>Sinh viên thực hiện:</a:t>
            </a:r>
          </a:p>
          <a:p>
            <a:pPr marL="542139" lvl="1" indent="-271070" algn="l">
              <a:lnSpc>
                <a:spcPts val="3138"/>
              </a:lnSpc>
              <a:buAutoNum type="arabicPeriod"/>
            </a:pPr>
            <a:r>
              <a:rPr lang="en-US" sz="2511">
                <a:solidFill>
                  <a:srgbClr val="000000"/>
                </a:solidFill>
                <a:latin typeface="Cousine"/>
                <a:ea typeface="Cousine"/>
                <a:cs typeface="Cousine"/>
                <a:sym typeface="Cousine"/>
              </a:rPr>
              <a:t>Trần Quang Khánh - 22KTMT1 - 160220220</a:t>
            </a:r>
          </a:p>
          <a:p>
            <a:pPr marL="542139" lvl="1" indent="-271070" algn="l">
              <a:lnSpc>
                <a:spcPts val="3138"/>
              </a:lnSpc>
              <a:buAutoNum type="arabicPeriod"/>
            </a:pPr>
            <a:r>
              <a:rPr lang="en-US" sz="2511">
                <a:solidFill>
                  <a:srgbClr val="000000"/>
                </a:solidFill>
                <a:latin typeface="Cousine"/>
                <a:ea typeface="Cousine"/>
                <a:cs typeface="Cousine"/>
                <a:sym typeface="Cousine"/>
              </a:rPr>
              <a:t>Hồ Nguyên Tâm - 22KTMT1 - 106220233</a:t>
            </a:r>
          </a:p>
          <a:p>
            <a:pPr algn="l">
              <a:lnSpc>
                <a:spcPts val="3138"/>
              </a:lnSpc>
            </a:pPr>
            <a:r>
              <a:rPr lang="en-US" sz="2511" b="1">
                <a:solidFill>
                  <a:srgbClr val="000000"/>
                </a:solidFill>
                <a:latin typeface="Cousine Bold"/>
                <a:ea typeface="Cousine Bold"/>
                <a:cs typeface="Cousine Bold"/>
                <a:sym typeface="Cousine Bold"/>
              </a:rPr>
              <a:t>Giảng viên hướng dẫn: </a:t>
            </a:r>
          </a:p>
          <a:p>
            <a:pPr algn="l">
              <a:lnSpc>
                <a:spcPts val="3138"/>
              </a:lnSpc>
            </a:pPr>
            <a:r>
              <a:rPr lang="en-US" sz="2511">
                <a:solidFill>
                  <a:srgbClr val="000000"/>
                </a:solidFill>
                <a:latin typeface="Cousine"/>
                <a:ea typeface="Cousine"/>
                <a:cs typeface="Cousine"/>
                <a:sym typeface="Cousine"/>
              </a:rPr>
              <a:t>TS. Nguyễn Duy Nhật Viễn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882117" y="1294937"/>
            <a:ext cx="8442301" cy="11093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3199" b="1">
                <a:solidFill>
                  <a:srgbClr val="1700D1"/>
                </a:solidFill>
                <a:latin typeface="Cousine Bold"/>
                <a:ea typeface="Cousine Bold"/>
                <a:cs typeface="Cousine Bold"/>
                <a:sym typeface="Cousine Bold"/>
              </a:rPr>
              <a:t>TRƯỜNG ĐẠI HỌC BÁCH KHOA​</a:t>
            </a:r>
          </a:p>
          <a:p>
            <a:pPr algn="l">
              <a:lnSpc>
                <a:spcPts val="4479"/>
              </a:lnSpc>
            </a:pPr>
            <a:r>
              <a:rPr lang="en-US" sz="3199" b="1">
                <a:solidFill>
                  <a:srgbClr val="1700D1"/>
                </a:solidFill>
                <a:latin typeface="Cousine Bold"/>
                <a:ea typeface="Cousine Bold"/>
                <a:cs typeface="Cousine Bold"/>
                <a:sym typeface="Cousine Bold"/>
              </a:rPr>
              <a:t>KHOA ĐIỆN TỬ - VIỄN THÔNG​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ACA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87707" y="202340"/>
            <a:ext cx="17912586" cy="573093"/>
            <a:chOff x="0" y="0"/>
            <a:chExt cx="4717718" cy="15093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717718" cy="150938"/>
            </a:xfrm>
            <a:custGeom>
              <a:avLst/>
              <a:gdLst/>
              <a:ahLst/>
              <a:cxnLst/>
              <a:rect l="l" t="t" r="r" b="b"/>
              <a:pathLst>
                <a:path w="4717718" h="150938">
                  <a:moveTo>
                    <a:pt x="0" y="0"/>
                  </a:moveTo>
                  <a:lnTo>
                    <a:pt x="4717718" y="0"/>
                  </a:lnTo>
                  <a:lnTo>
                    <a:pt x="4717718" y="150938"/>
                  </a:lnTo>
                  <a:lnTo>
                    <a:pt x="0" y="150938"/>
                  </a:lnTo>
                  <a:close/>
                </a:path>
              </a:pathLst>
            </a:custGeom>
            <a:solidFill>
              <a:srgbClr val="0057CC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717718" cy="1985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87707" y="775433"/>
            <a:ext cx="17912586" cy="9319983"/>
            <a:chOff x="0" y="0"/>
            <a:chExt cx="4717718" cy="245464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717718" cy="2454646"/>
            </a:xfrm>
            <a:custGeom>
              <a:avLst/>
              <a:gdLst/>
              <a:ahLst/>
              <a:cxnLst/>
              <a:rect l="l" t="t" r="r" b="b"/>
              <a:pathLst>
                <a:path w="4717718" h="2454646">
                  <a:moveTo>
                    <a:pt x="0" y="0"/>
                  </a:moveTo>
                  <a:lnTo>
                    <a:pt x="4717718" y="0"/>
                  </a:lnTo>
                  <a:lnTo>
                    <a:pt x="4717718" y="2454646"/>
                  </a:lnTo>
                  <a:lnTo>
                    <a:pt x="0" y="2454646"/>
                  </a:ln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4717718" cy="25022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7554665" y="216072"/>
            <a:ext cx="545628" cy="545628"/>
          </a:xfrm>
          <a:custGeom>
            <a:avLst/>
            <a:gdLst/>
            <a:ahLst/>
            <a:cxnLst/>
            <a:rect l="l" t="t" r="r" b="b"/>
            <a:pathLst>
              <a:path w="545628" h="545628">
                <a:moveTo>
                  <a:pt x="0" y="0"/>
                </a:moveTo>
                <a:lnTo>
                  <a:pt x="545628" y="0"/>
                </a:lnTo>
                <a:lnTo>
                  <a:pt x="545628" y="545628"/>
                </a:lnTo>
                <a:lnTo>
                  <a:pt x="0" y="5456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6990574" y="216072"/>
            <a:ext cx="545628" cy="545628"/>
          </a:xfrm>
          <a:custGeom>
            <a:avLst/>
            <a:gdLst/>
            <a:ahLst/>
            <a:cxnLst/>
            <a:rect l="l" t="t" r="r" b="b"/>
            <a:pathLst>
              <a:path w="545628" h="545628">
                <a:moveTo>
                  <a:pt x="0" y="0"/>
                </a:moveTo>
                <a:lnTo>
                  <a:pt x="545627" y="0"/>
                </a:lnTo>
                <a:lnTo>
                  <a:pt x="545627" y="545628"/>
                </a:lnTo>
                <a:lnTo>
                  <a:pt x="0" y="5456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6425896" y="216072"/>
            <a:ext cx="545628" cy="545628"/>
          </a:xfrm>
          <a:custGeom>
            <a:avLst/>
            <a:gdLst/>
            <a:ahLst/>
            <a:cxnLst/>
            <a:rect l="l" t="t" r="r" b="b"/>
            <a:pathLst>
              <a:path w="545628" h="545628">
                <a:moveTo>
                  <a:pt x="0" y="0"/>
                </a:moveTo>
                <a:lnTo>
                  <a:pt x="545628" y="0"/>
                </a:lnTo>
                <a:lnTo>
                  <a:pt x="545628" y="545628"/>
                </a:lnTo>
                <a:lnTo>
                  <a:pt x="0" y="54562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028700" y="1726859"/>
            <a:ext cx="8115300" cy="6833282"/>
          </a:xfrm>
          <a:custGeom>
            <a:avLst/>
            <a:gdLst/>
            <a:ahLst/>
            <a:cxnLst/>
            <a:rect l="l" t="t" r="r" b="b"/>
            <a:pathLst>
              <a:path w="8115300" h="6833282">
                <a:moveTo>
                  <a:pt x="0" y="0"/>
                </a:moveTo>
                <a:lnTo>
                  <a:pt x="8115300" y="0"/>
                </a:lnTo>
                <a:lnTo>
                  <a:pt x="8115300" y="6833282"/>
                </a:lnTo>
                <a:lnTo>
                  <a:pt x="0" y="683328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311532" y="227746"/>
            <a:ext cx="11945486" cy="5554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62"/>
              </a:lnSpc>
            </a:pPr>
            <a:r>
              <a:rPr lang="en-US" sz="3187" b="1" dirty="0">
                <a:solidFill>
                  <a:srgbClr val="CACACA"/>
                </a:solidFill>
                <a:latin typeface="Cousine Bold"/>
                <a:ea typeface="Cousine Bold"/>
                <a:cs typeface="Cousine Bold"/>
                <a:sym typeface="Cousine Bold"/>
              </a:rPr>
              <a:t>Demo </a:t>
            </a:r>
            <a:r>
              <a:rPr lang="en-US" sz="3187" b="1" dirty="0" err="1">
                <a:solidFill>
                  <a:srgbClr val="CACACA"/>
                </a:solidFill>
                <a:latin typeface="Cousine Bold"/>
                <a:ea typeface="Cousine Bold"/>
                <a:cs typeface="Cousine Bold"/>
                <a:sym typeface="Cousine Bold"/>
              </a:rPr>
              <a:t>ứng</a:t>
            </a:r>
            <a:r>
              <a:rPr lang="en-US" sz="3187" b="1" dirty="0">
                <a:solidFill>
                  <a:srgbClr val="CACACA"/>
                </a:solidFill>
                <a:latin typeface="Cousine Bold"/>
                <a:ea typeface="Cousine Bold"/>
                <a:cs typeface="Cousine Bold"/>
                <a:sym typeface="Cousine Bold"/>
              </a:rPr>
              <a:t> </a:t>
            </a:r>
            <a:r>
              <a:rPr lang="en-US" sz="3187" b="1" dirty="0" err="1">
                <a:solidFill>
                  <a:srgbClr val="CACACA"/>
                </a:solidFill>
                <a:latin typeface="Cousine Bold"/>
                <a:ea typeface="Cousine Bold"/>
                <a:cs typeface="Cousine Bold"/>
                <a:sym typeface="Cousine Bold"/>
              </a:rPr>
              <a:t>dụng</a:t>
            </a:r>
            <a:endParaRPr lang="en-US" sz="3187" b="1" dirty="0">
              <a:solidFill>
                <a:srgbClr val="CACACA"/>
              </a:solidFill>
              <a:latin typeface="Cousine Bold"/>
              <a:ea typeface="Cousine Bold"/>
              <a:cs typeface="Cousine Bold"/>
              <a:sym typeface="Cousine 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8670231" y="1470716"/>
            <a:ext cx="8589069" cy="6942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74060" lvl="1" indent="-337030" algn="l">
              <a:lnSpc>
                <a:spcPts val="3902"/>
              </a:lnSpc>
              <a:buFont typeface="Arial"/>
              <a:buChar char="•"/>
            </a:pPr>
            <a:r>
              <a:rPr lang="en-US" sz="3122">
                <a:solidFill>
                  <a:srgbClr val="000000"/>
                </a:solidFill>
                <a:latin typeface="Cousine"/>
                <a:ea typeface="Cousine"/>
                <a:cs typeface="Cousine"/>
                <a:sym typeface="Cousine"/>
              </a:rPr>
              <a:t>initState(): Gọi _loadSettings() khi mở trang và đọc dữ liệu đã lưu.</a:t>
            </a:r>
          </a:p>
          <a:p>
            <a:pPr marL="674060" lvl="1" indent="-337030" algn="l">
              <a:lnSpc>
                <a:spcPts val="3902"/>
              </a:lnSpc>
              <a:buFont typeface="Arial"/>
              <a:buChar char="•"/>
            </a:pPr>
            <a:r>
              <a:rPr lang="en-US" sz="3122">
                <a:solidFill>
                  <a:srgbClr val="000000"/>
                </a:solidFill>
                <a:latin typeface="Cousine"/>
                <a:ea typeface="Cousine"/>
                <a:cs typeface="Cousine"/>
                <a:sym typeface="Cousine"/>
              </a:rPr>
              <a:t>_loadSettings():</a:t>
            </a:r>
          </a:p>
          <a:p>
            <a:pPr marL="1348120" lvl="2" indent="-449373" algn="l">
              <a:lnSpc>
                <a:spcPts val="3902"/>
              </a:lnSpc>
              <a:buFont typeface="Arial"/>
              <a:buChar char="⚬"/>
            </a:pPr>
            <a:r>
              <a:rPr lang="en-US" sz="3122">
                <a:solidFill>
                  <a:srgbClr val="000000"/>
                </a:solidFill>
                <a:latin typeface="Cousine"/>
                <a:ea typeface="Cousine"/>
                <a:cs typeface="Cousine"/>
                <a:sym typeface="Cousine"/>
              </a:rPr>
              <a:t>Lấy instance SharedPreferences.</a:t>
            </a:r>
          </a:p>
          <a:p>
            <a:pPr marL="1348120" lvl="2" indent="-449373" algn="l">
              <a:lnSpc>
                <a:spcPts val="3902"/>
              </a:lnSpc>
              <a:buFont typeface="Arial"/>
              <a:buChar char="⚬"/>
            </a:pPr>
            <a:r>
              <a:rPr lang="en-US" sz="3122">
                <a:solidFill>
                  <a:srgbClr val="000000"/>
                </a:solidFill>
                <a:latin typeface="Cousine"/>
                <a:ea typeface="Cousine"/>
                <a:cs typeface="Cousine"/>
                <a:sym typeface="Cousine"/>
              </a:rPr>
              <a:t>Đọc key darkMode, fontSize từ bộ nhớ.</a:t>
            </a:r>
          </a:p>
          <a:p>
            <a:pPr marL="1348120" lvl="2" indent="-449373" algn="l">
              <a:lnSpc>
                <a:spcPts val="3902"/>
              </a:lnSpc>
              <a:buFont typeface="Arial"/>
              <a:buChar char="⚬"/>
            </a:pPr>
            <a:r>
              <a:rPr lang="en-US" sz="3122">
                <a:solidFill>
                  <a:srgbClr val="000000"/>
                </a:solidFill>
                <a:latin typeface="Cousine"/>
                <a:ea typeface="Cousine"/>
                <a:cs typeface="Cousine"/>
                <a:sym typeface="Cousine"/>
              </a:rPr>
              <a:t>Gọi setState() để cập nhật UI.</a:t>
            </a:r>
          </a:p>
          <a:p>
            <a:pPr marL="674060" lvl="1" indent="-337030" algn="l">
              <a:lnSpc>
                <a:spcPts val="3902"/>
              </a:lnSpc>
              <a:buFont typeface="Arial"/>
              <a:buChar char="•"/>
            </a:pPr>
            <a:r>
              <a:rPr lang="en-US" sz="3122">
                <a:solidFill>
                  <a:srgbClr val="000000"/>
                </a:solidFill>
                <a:latin typeface="Cousine"/>
                <a:ea typeface="Cousine"/>
                <a:cs typeface="Cousine"/>
                <a:sym typeface="Cousine"/>
              </a:rPr>
              <a:t>_saveSettings():</a:t>
            </a:r>
          </a:p>
          <a:p>
            <a:pPr marL="1348120" lvl="2" indent="-449373" algn="l">
              <a:lnSpc>
                <a:spcPts val="3902"/>
              </a:lnSpc>
              <a:buFont typeface="Arial"/>
              <a:buChar char="⚬"/>
            </a:pPr>
            <a:r>
              <a:rPr lang="en-US" sz="3122">
                <a:solidFill>
                  <a:srgbClr val="000000"/>
                </a:solidFill>
                <a:latin typeface="Cousine"/>
                <a:ea typeface="Cousine"/>
                <a:cs typeface="Cousine"/>
                <a:sym typeface="Cousine"/>
              </a:rPr>
              <a:t>Ghi lại giá trị _isDarkMode, _fontSize xuống bộ nhớ.</a:t>
            </a:r>
          </a:p>
          <a:p>
            <a:pPr marL="1348120" lvl="2" indent="-449373" algn="l">
              <a:lnSpc>
                <a:spcPts val="3902"/>
              </a:lnSpc>
              <a:buFont typeface="Arial"/>
              <a:buChar char="⚬"/>
            </a:pPr>
            <a:r>
              <a:rPr lang="en-US" sz="3122">
                <a:solidFill>
                  <a:srgbClr val="000000"/>
                </a:solidFill>
                <a:latin typeface="Cousine"/>
                <a:ea typeface="Cousine"/>
                <a:cs typeface="Cousine"/>
                <a:sym typeface="Cousine"/>
              </a:rPr>
              <a:t>Dữ liệu lưu bất đồng bộ → không làm đơ app.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ACA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87707" y="202340"/>
            <a:ext cx="17912586" cy="573093"/>
            <a:chOff x="0" y="0"/>
            <a:chExt cx="4717718" cy="15093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717718" cy="150938"/>
            </a:xfrm>
            <a:custGeom>
              <a:avLst/>
              <a:gdLst/>
              <a:ahLst/>
              <a:cxnLst/>
              <a:rect l="l" t="t" r="r" b="b"/>
              <a:pathLst>
                <a:path w="4717718" h="150938">
                  <a:moveTo>
                    <a:pt x="0" y="0"/>
                  </a:moveTo>
                  <a:lnTo>
                    <a:pt x="4717718" y="0"/>
                  </a:lnTo>
                  <a:lnTo>
                    <a:pt x="4717718" y="150938"/>
                  </a:lnTo>
                  <a:lnTo>
                    <a:pt x="0" y="150938"/>
                  </a:lnTo>
                  <a:close/>
                </a:path>
              </a:pathLst>
            </a:custGeom>
            <a:solidFill>
              <a:srgbClr val="0057CC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717718" cy="1985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87707" y="775433"/>
            <a:ext cx="17912586" cy="9319983"/>
            <a:chOff x="0" y="0"/>
            <a:chExt cx="4717718" cy="245464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717718" cy="2454646"/>
            </a:xfrm>
            <a:custGeom>
              <a:avLst/>
              <a:gdLst/>
              <a:ahLst/>
              <a:cxnLst/>
              <a:rect l="l" t="t" r="r" b="b"/>
              <a:pathLst>
                <a:path w="4717718" h="2454646">
                  <a:moveTo>
                    <a:pt x="0" y="0"/>
                  </a:moveTo>
                  <a:lnTo>
                    <a:pt x="4717718" y="0"/>
                  </a:lnTo>
                  <a:lnTo>
                    <a:pt x="4717718" y="2454646"/>
                  </a:lnTo>
                  <a:lnTo>
                    <a:pt x="0" y="2454646"/>
                  </a:ln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4717718" cy="25022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7554665" y="216072"/>
            <a:ext cx="545628" cy="545628"/>
          </a:xfrm>
          <a:custGeom>
            <a:avLst/>
            <a:gdLst/>
            <a:ahLst/>
            <a:cxnLst/>
            <a:rect l="l" t="t" r="r" b="b"/>
            <a:pathLst>
              <a:path w="545628" h="545628">
                <a:moveTo>
                  <a:pt x="0" y="0"/>
                </a:moveTo>
                <a:lnTo>
                  <a:pt x="545628" y="0"/>
                </a:lnTo>
                <a:lnTo>
                  <a:pt x="545628" y="545628"/>
                </a:lnTo>
                <a:lnTo>
                  <a:pt x="0" y="5456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6990574" y="216072"/>
            <a:ext cx="545628" cy="545628"/>
          </a:xfrm>
          <a:custGeom>
            <a:avLst/>
            <a:gdLst/>
            <a:ahLst/>
            <a:cxnLst/>
            <a:rect l="l" t="t" r="r" b="b"/>
            <a:pathLst>
              <a:path w="545628" h="545628">
                <a:moveTo>
                  <a:pt x="0" y="0"/>
                </a:moveTo>
                <a:lnTo>
                  <a:pt x="545627" y="0"/>
                </a:lnTo>
                <a:lnTo>
                  <a:pt x="545627" y="545628"/>
                </a:lnTo>
                <a:lnTo>
                  <a:pt x="0" y="5456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6425896" y="216072"/>
            <a:ext cx="545628" cy="545628"/>
          </a:xfrm>
          <a:custGeom>
            <a:avLst/>
            <a:gdLst/>
            <a:ahLst/>
            <a:cxnLst/>
            <a:rect l="l" t="t" r="r" b="b"/>
            <a:pathLst>
              <a:path w="545628" h="545628">
                <a:moveTo>
                  <a:pt x="0" y="0"/>
                </a:moveTo>
                <a:lnTo>
                  <a:pt x="545628" y="0"/>
                </a:lnTo>
                <a:lnTo>
                  <a:pt x="545628" y="545628"/>
                </a:lnTo>
                <a:lnTo>
                  <a:pt x="0" y="54562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950501" y="1725319"/>
            <a:ext cx="8193499" cy="6800604"/>
          </a:xfrm>
          <a:custGeom>
            <a:avLst/>
            <a:gdLst/>
            <a:ahLst/>
            <a:cxnLst/>
            <a:rect l="l" t="t" r="r" b="b"/>
            <a:pathLst>
              <a:path w="8193499" h="6800604">
                <a:moveTo>
                  <a:pt x="0" y="0"/>
                </a:moveTo>
                <a:lnTo>
                  <a:pt x="8193499" y="0"/>
                </a:lnTo>
                <a:lnTo>
                  <a:pt x="8193499" y="6800604"/>
                </a:lnTo>
                <a:lnTo>
                  <a:pt x="0" y="680060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0217981" y="2322550"/>
            <a:ext cx="6441108" cy="6366706"/>
          </a:xfrm>
          <a:custGeom>
            <a:avLst/>
            <a:gdLst/>
            <a:ahLst/>
            <a:cxnLst/>
            <a:rect l="l" t="t" r="r" b="b"/>
            <a:pathLst>
              <a:path w="6441108" h="6366706">
                <a:moveTo>
                  <a:pt x="0" y="0"/>
                </a:moveTo>
                <a:lnTo>
                  <a:pt x="6441108" y="0"/>
                </a:lnTo>
                <a:lnTo>
                  <a:pt x="6441108" y="6366706"/>
                </a:lnTo>
                <a:lnTo>
                  <a:pt x="0" y="636670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311532" y="227746"/>
            <a:ext cx="11945486" cy="5554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62"/>
              </a:lnSpc>
            </a:pPr>
            <a:r>
              <a:rPr lang="en-US" sz="3187" b="1" dirty="0">
                <a:solidFill>
                  <a:srgbClr val="CACACA"/>
                </a:solidFill>
                <a:latin typeface="Cousine Bold"/>
                <a:ea typeface="Cousine Bold"/>
                <a:cs typeface="Cousine Bold"/>
                <a:sym typeface="Cousine Bold"/>
              </a:rPr>
              <a:t>Demo </a:t>
            </a:r>
            <a:r>
              <a:rPr lang="en-US" sz="3187" b="1" dirty="0" err="1">
                <a:solidFill>
                  <a:srgbClr val="CACACA"/>
                </a:solidFill>
                <a:latin typeface="Cousine Bold"/>
                <a:ea typeface="Cousine Bold"/>
                <a:cs typeface="Cousine Bold"/>
                <a:sym typeface="Cousine Bold"/>
              </a:rPr>
              <a:t>ứng</a:t>
            </a:r>
            <a:r>
              <a:rPr lang="en-US" sz="3187" b="1" dirty="0">
                <a:solidFill>
                  <a:srgbClr val="CACACA"/>
                </a:solidFill>
                <a:latin typeface="Cousine Bold"/>
                <a:ea typeface="Cousine Bold"/>
                <a:cs typeface="Cousine Bold"/>
                <a:sym typeface="Cousine Bold"/>
              </a:rPr>
              <a:t> </a:t>
            </a:r>
            <a:r>
              <a:rPr lang="en-US" sz="3187" b="1" dirty="0" err="1">
                <a:solidFill>
                  <a:srgbClr val="CACACA"/>
                </a:solidFill>
                <a:latin typeface="Cousine Bold"/>
                <a:ea typeface="Cousine Bold"/>
                <a:cs typeface="Cousine Bold"/>
                <a:sym typeface="Cousine Bold"/>
              </a:rPr>
              <a:t>dụng</a:t>
            </a:r>
            <a:endParaRPr lang="en-US" sz="3187" b="1" dirty="0">
              <a:solidFill>
                <a:srgbClr val="CACACA"/>
              </a:solidFill>
              <a:latin typeface="Cousine Bold"/>
              <a:ea typeface="Cousine Bold"/>
              <a:cs typeface="Cousine Bold"/>
              <a:sym typeface="Cousine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9144000" y="1211357"/>
            <a:ext cx="8589069" cy="999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2"/>
              </a:lnSpc>
            </a:pPr>
            <a:r>
              <a:rPr lang="en-US" sz="3122">
                <a:solidFill>
                  <a:srgbClr val="000000"/>
                </a:solidFill>
                <a:latin typeface="Cousine"/>
                <a:ea typeface="Cousine"/>
                <a:cs typeface="Cousine"/>
                <a:sym typeface="Cousine"/>
              </a:rPr>
              <a:t>Cây widget hiển thị giao diện cài đặt ứng dụng (Setting):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ACA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87707" y="202340"/>
            <a:ext cx="17912586" cy="573093"/>
            <a:chOff x="0" y="0"/>
            <a:chExt cx="4717718" cy="15093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717718" cy="150938"/>
            </a:xfrm>
            <a:custGeom>
              <a:avLst/>
              <a:gdLst/>
              <a:ahLst/>
              <a:cxnLst/>
              <a:rect l="l" t="t" r="r" b="b"/>
              <a:pathLst>
                <a:path w="4717718" h="150938">
                  <a:moveTo>
                    <a:pt x="0" y="0"/>
                  </a:moveTo>
                  <a:lnTo>
                    <a:pt x="4717718" y="0"/>
                  </a:lnTo>
                  <a:lnTo>
                    <a:pt x="4717718" y="150938"/>
                  </a:lnTo>
                  <a:lnTo>
                    <a:pt x="0" y="150938"/>
                  </a:lnTo>
                  <a:close/>
                </a:path>
              </a:pathLst>
            </a:custGeom>
            <a:solidFill>
              <a:srgbClr val="0057CC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717718" cy="1985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87707" y="775433"/>
            <a:ext cx="17912586" cy="9319983"/>
            <a:chOff x="0" y="0"/>
            <a:chExt cx="4717718" cy="245464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717718" cy="2454646"/>
            </a:xfrm>
            <a:custGeom>
              <a:avLst/>
              <a:gdLst/>
              <a:ahLst/>
              <a:cxnLst/>
              <a:rect l="l" t="t" r="r" b="b"/>
              <a:pathLst>
                <a:path w="4717718" h="2454646">
                  <a:moveTo>
                    <a:pt x="0" y="0"/>
                  </a:moveTo>
                  <a:lnTo>
                    <a:pt x="4717718" y="0"/>
                  </a:lnTo>
                  <a:lnTo>
                    <a:pt x="4717718" y="2454646"/>
                  </a:lnTo>
                  <a:lnTo>
                    <a:pt x="0" y="2454646"/>
                  </a:ln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4717718" cy="25022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7554665" y="216072"/>
            <a:ext cx="545628" cy="545628"/>
          </a:xfrm>
          <a:custGeom>
            <a:avLst/>
            <a:gdLst/>
            <a:ahLst/>
            <a:cxnLst/>
            <a:rect l="l" t="t" r="r" b="b"/>
            <a:pathLst>
              <a:path w="545628" h="545628">
                <a:moveTo>
                  <a:pt x="0" y="0"/>
                </a:moveTo>
                <a:lnTo>
                  <a:pt x="545628" y="0"/>
                </a:lnTo>
                <a:lnTo>
                  <a:pt x="545628" y="545628"/>
                </a:lnTo>
                <a:lnTo>
                  <a:pt x="0" y="5456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6990574" y="216072"/>
            <a:ext cx="545628" cy="545628"/>
          </a:xfrm>
          <a:custGeom>
            <a:avLst/>
            <a:gdLst/>
            <a:ahLst/>
            <a:cxnLst/>
            <a:rect l="l" t="t" r="r" b="b"/>
            <a:pathLst>
              <a:path w="545628" h="545628">
                <a:moveTo>
                  <a:pt x="0" y="0"/>
                </a:moveTo>
                <a:lnTo>
                  <a:pt x="545627" y="0"/>
                </a:lnTo>
                <a:lnTo>
                  <a:pt x="545627" y="545628"/>
                </a:lnTo>
                <a:lnTo>
                  <a:pt x="0" y="5456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6425896" y="216072"/>
            <a:ext cx="545628" cy="545628"/>
          </a:xfrm>
          <a:custGeom>
            <a:avLst/>
            <a:gdLst/>
            <a:ahLst/>
            <a:cxnLst/>
            <a:rect l="l" t="t" r="r" b="b"/>
            <a:pathLst>
              <a:path w="545628" h="545628">
                <a:moveTo>
                  <a:pt x="0" y="0"/>
                </a:moveTo>
                <a:lnTo>
                  <a:pt x="545628" y="0"/>
                </a:lnTo>
                <a:lnTo>
                  <a:pt x="545628" y="545628"/>
                </a:lnTo>
                <a:lnTo>
                  <a:pt x="0" y="54562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8670231" y="2768348"/>
            <a:ext cx="8118206" cy="5334153"/>
          </a:xfrm>
          <a:custGeom>
            <a:avLst/>
            <a:gdLst/>
            <a:ahLst/>
            <a:cxnLst/>
            <a:rect l="l" t="t" r="r" b="b"/>
            <a:pathLst>
              <a:path w="8118206" h="5334153">
                <a:moveTo>
                  <a:pt x="0" y="0"/>
                </a:moveTo>
                <a:lnTo>
                  <a:pt x="8118206" y="0"/>
                </a:lnTo>
                <a:lnTo>
                  <a:pt x="8118206" y="5334153"/>
                </a:lnTo>
                <a:lnTo>
                  <a:pt x="0" y="533415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028700" y="1487356"/>
            <a:ext cx="6718882" cy="7312287"/>
          </a:xfrm>
          <a:custGeom>
            <a:avLst/>
            <a:gdLst/>
            <a:ahLst/>
            <a:cxnLst/>
            <a:rect l="l" t="t" r="r" b="b"/>
            <a:pathLst>
              <a:path w="6718882" h="7312287">
                <a:moveTo>
                  <a:pt x="0" y="0"/>
                </a:moveTo>
                <a:lnTo>
                  <a:pt x="6718882" y="0"/>
                </a:lnTo>
                <a:lnTo>
                  <a:pt x="6718882" y="7312288"/>
                </a:lnTo>
                <a:lnTo>
                  <a:pt x="0" y="731228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311532" y="227746"/>
            <a:ext cx="11945486" cy="5554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62"/>
              </a:lnSpc>
            </a:pPr>
            <a:r>
              <a:rPr lang="en-US" sz="3187" b="1" dirty="0">
                <a:solidFill>
                  <a:srgbClr val="CACACA"/>
                </a:solidFill>
                <a:latin typeface="Cousine Bold"/>
                <a:ea typeface="Cousine Bold"/>
                <a:cs typeface="Cousine Bold"/>
                <a:sym typeface="Cousine Bold"/>
              </a:rPr>
              <a:t>Demo </a:t>
            </a:r>
            <a:r>
              <a:rPr lang="en-US" sz="3187" b="1" dirty="0" err="1">
                <a:solidFill>
                  <a:srgbClr val="CACACA"/>
                </a:solidFill>
                <a:latin typeface="Cousine Bold"/>
                <a:ea typeface="Cousine Bold"/>
                <a:cs typeface="Cousine Bold"/>
                <a:sym typeface="Cousine Bold"/>
              </a:rPr>
              <a:t>ứng</a:t>
            </a:r>
            <a:r>
              <a:rPr lang="en-US" sz="3187" b="1" dirty="0">
                <a:solidFill>
                  <a:srgbClr val="CACACA"/>
                </a:solidFill>
                <a:latin typeface="Cousine Bold"/>
                <a:ea typeface="Cousine Bold"/>
                <a:cs typeface="Cousine Bold"/>
                <a:sym typeface="Cousine Bold"/>
              </a:rPr>
              <a:t> </a:t>
            </a:r>
            <a:r>
              <a:rPr lang="en-US" sz="3187" b="1" dirty="0" err="1">
                <a:solidFill>
                  <a:srgbClr val="CACACA"/>
                </a:solidFill>
                <a:latin typeface="Cousine Bold"/>
                <a:ea typeface="Cousine Bold"/>
                <a:cs typeface="Cousine Bold"/>
                <a:sym typeface="Cousine Bold"/>
              </a:rPr>
              <a:t>dụng</a:t>
            </a:r>
            <a:endParaRPr lang="en-US" sz="3187" b="1" dirty="0">
              <a:solidFill>
                <a:srgbClr val="CACACA"/>
              </a:solidFill>
              <a:latin typeface="Cousine Bold"/>
              <a:ea typeface="Cousine Bold"/>
              <a:cs typeface="Cousine Bold"/>
              <a:sym typeface="Cousine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8670231" y="1460238"/>
            <a:ext cx="8589069" cy="999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2"/>
              </a:lnSpc>
            </a:pPr>
            <a:r>
              <a:rPr lang="en-US" sz="3122">
                <a:solidFill>
                  <a:srgbClr val="000000"/>
                </a:solidFill>
                <a:latin typeface="Cousine"/>
                <a:ea typeface="Cousine"/>
                <a:cs typeface="Cousine"/>
                <a:sym typeface="Cousine"/>
              </a:rPr>
              <a:t>Cây widget hiển thị giao diện màn hình chính (Home page):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ACA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87707" y="202340"/>
            <a:ext cx="17912586" cy="573093"/>
            <a:chOff x="0" y="0"/>
            <a:chExt cx="4717718" cy="15093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717718" cy="150938"/>
            </a:xfrm>
            <a:custGeom>
              <a:avLst/>
              <a:gdLst/>
              <a:ahLst/>
              <a:cxnLst/>
              <a:rect l="l" t="t" r="r" b="b"/>
              <a:pathLst>
                <a:path w="4717718" h="150938">
                  <a:moveTo>
                    <a:pt x="0" y="0"/>
                  </a:moveTo>
                  <a:lnTo>
                    <a:pt x="4717718" y="0"/>
                  </a:lnTo>
                  <a:lnTo>
                    <a:pt x="4717718" y="150938"/>
                  </a:lnTo>
                  <a:lnTo>
                    <a:pt x="0" y="150938"/>
                  </a:lnTo>
                  <a:close/>
                </a:path>
              </a:pathLst>
            </a:custGeom>
            <a:solidFill>
              <a:srgbClr val="0057CC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717718" cy="1985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87707" y="775433"/>
            <a:ext cx="17912586" cy="9319983"/>
            <a:chOff x="0" y="0"/>
            <a:chExt cx="4717718" cy="245464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717718" cy="2454646"/>
            </a:xfrm>
            <a:custGeom>
              <a:avLst/>
              <a:gdLst/>
              <a:ahLst/>
              <a:cxnLst/>
              <a:rect l="l" t="t" r="r" b="b"/>
              <a:pathLst>
                <a:path w="4717718" h="2454646">
                  <a:moveTo>
                    <a:pt x="0" y="0"/>
                  </a:moveTo>
                  <a:lnTo>
                    <a:pt x="4717718" y="0"/>
                  </a:lnTo>
                  <a:lnTo>
                    <a:pt x="4717718" y="2454646"/>
                  </a:lnTo>
                  <a:lnTo>
                    <a:pt x="0" y="2454646"/>
                  </a:ln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4717718" cy="25022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7554665" y="216072"/>
            <a:ext cx="545628" cy="545628"/>
          </a:xfrm>
          <a:custGeom>
            <a:avLst/>
            <a:gdLst/>
            <a:ahLst/>
            <a:cxnLst/>
            <a:rect l="l" t="t" r="r" b="b"/>
            <a:pathLst>
              <a:path w="545628" h="545628">
                <a:moveTo>
                  <a:pt x="0" y="0"/>
                </a:moveTo>
                <a:lnTo>
                  <a:pt x="545628" y="0"/>
                </a:lnTo>
                <a:lnTo>
                  <a:pt x="545628" y="545628"/>
                </a:lnTo>
                <a:lnTo>
                  <a:pt x="0" y="5456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6990574" y="216072"/>
            <a:ext cx="545628" cy="545628"/>
          </a:xfrm>
          <a:custGeom>
            <a:avLst/>
            <a:gdLst/>
            <a:ahLst/>
            <a:cxnLst/>
            <a:rect l="l" t="t" r="r" b="b"/>
            <a:pathLst>
              <a:path w="545628" h="545628">
                <a:moveTo>
                  <a:pt x="0" y="0"/>
                </a:moveTo>
                <a:lnTo>
                  <a:pt x="545627" y="0"/>
                </a:lnTo>
                <a:lnTo>
                  <a:pt x="545627" y="545628"/>
                </a:lnTo>
                <a:lnTo>
                  <a:pt x="0" y="5456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6425896" y="216072"/>
            <a:ext cx="545628" cy="545628"/>
          </a:xfrm>
          <a:custGeom>
            <a:avLst/>
            <a:gdLst/>
            <a:ahLst/>
            <a:cxnLst/>
            <a:rect l="l" t="t" r="r" b="b"/>
            <a:pathLst>
              <a:path w="545628" h="545628">
                <a:moveTo>
                  <a:pt x="0" y="0"/>
                </a:moveTo>
                <a:lnTo>
                  <a:pt x="545628" y="0"/>
                </a:lnTo>
                <a:lnTo>
                  <a:pt x="545628" y="545628"/>
                </a:lnTo>
                <a:lnTo>
                  <a:pt x="0" y="54562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028700" y="1835286"/>
            <a:ext cx="6441465" cy="6343655"/>
          </a:xfrm>
          <a:custGeom>
            <a:avLst/>
            <a:gdLst/>
            <a:ahLst/>
            <a:cxnLst/>
            <a:rect l="l" t="t" r="r" b="b"/>
            <a:pathLst>
              <a:path w="6441465" h="6343655">
                <a:moveTo>
                  <a:pt x="0" y="0"/>
                </a:moveTo>
                <a:lnTo>
                  <a:pt x="6441465" y="0"/>
                </a:lnTo>
                <a:lnTo>
                  <a:pt x="6441465" y="6343655"/>
                </a:lnTo>
                <a:lnTo>
                  <a:pt x="0" y="634365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8670231" y="4180423"/>
            <a:ext cx="8103277" cy="2510002"/>
          </a:xfrm>
          <a:custGeom>
            <a:avLst/>
            <a:gdLst/>
            <a:ahLst/>
            <a:cxnLst/>
            <a:rect l="l" t="t" r="r" b="b"/>
            <a:pathLst>
              <a:path w="8103277" h="2510002">
                <a:moveTo>
                  <a:pt x="0" y="0"/>
                </a:moveTo>
                <a:lnTo>
                  <a:pt x="8103277" y="0"/>
                </a:lnTo>
                <a:lnTo>
                  <a:pt x="8103277" y="2510002"/>
                </a:lnTo>
                <a:lnTo>
                  <a:pt x="0" y="251000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311532" y="227746"/>
            <a:ext cx="11945486" cy="5554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62"/>
              </a:lnSpc>
            </a:pPr>
            <a:r>
              <a:rPr lang="en-US" sz="3187" b="1" dirty="0">
                <a:solidFill>
                  <a:srgbClr val="CACACA"/>
                </a:solidFill>
                <a:latin typeface="Cousine Bold"/>
                <a:ea typeface="Cousine Bold"/>
                <a:cs typeface="Cousine Bold"/>
                <a:sym typeface="Cousine Bold"/>
              </a:rPr>
              <a:t>Demo </a:t>
            </a:r>
            <a:r>
              <a:rPr lang="en-US" sz="3187" b="1" dirty="0" err="1">
                <a:solidFill>
                  <a:srgbClr val="CACACA"/>
                </a:solidFill>
                <a:latin typeface="Cousine Bold"/>
                <a:ea typeface="Cousine Bold"/>
                <a:cs typeface="Cousine Bold"/>
                <a:sym typeface="Cousine Bold"/>
              </a:rPr>
              <a:t>ứng</a:t>
            </a:r>
            <a:r>
              <a:rPr lang="en-US" sz="3187" b="1" dirty="0">
                <a:solidFill>
                  <a:srgbClr val="CACACA"/>
                </a:solidFill>
                <a:latin typeface="Cousine Bold"/>
                <a:ea typeface="Cousine Bold"/>
                <a:cs typeface="Cousine Bold"/>
                <a:sym typeface="Cousine Bold"/>
              </a:rPr>
              <a:t> </a:t>
            </a:r>
            <a:r>
              <a:rPr lang="en-US" sz="3187" b="1" dirty="0" err="1">
                <a:solidFill>
                  <a:srgbClr val="CACACA"/>
                </a:solidFill>
                <a:latin typeface="Cousine Bold"/>
                <a:ea typeface="Cousine Bold"/>
                <a:cs typeface="Cousine Bold"/>
                <a:sym typeface="Cousine Bold"/>
              </a:rPr>
              <a:t>dụng</a:t>
            </a:r>
            <a:endParaRPr lang="en-US" sz="3187" b="1" dirty="0">
              <a:solidFill>
                <a:srgbClr val="CACACA"/>
              </a:solidFill>
              <a:latin typeface="Cousine Bold"/>
              <a:ea typeface="Cousine Bold"/>
              <a:cs typeface="Cousine Bold"/>
              <a:sym typeface="Cousine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8670231" y="2647455"/>
            <a:ext cx="8589069" cy="999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2"/>
              </a:lnSpc>
            </a:pPr>
            <a:r>
              <a:rPr lang="en-US" sz="3122">
                <a:solidFill>
                  <a:srgbClr val="000000"/>
                </a:solidFill>
                <a:latin typeface="Cousine"/>
                <a:ea typeface="Cousine"/>
                <a:cs typeface="Cousine"/>
                <a:sym typeface="Cousine"/>
              </a:rPr>
              <a:t>Cây widget cho chương trình chính (dùng cho màn hình chính):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ACA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87707" y="202340"/>
            <a:ext cx="17912586" cy="573093"/>
            <a:chOff x="0" y="0"/>
            <a:chExt cx="4717718" cy="15093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717718" cy="150938"/>
            </a:xfrm>
            <a:custGeom>
              <a:avLst/>
              <a:gdLst/>
              <a:ahLst/>
              <a:cxnLst/>
              <a:rect l="l" t="t" r="r" b="b"/>
              <a:pathLst>
                <a:path w="4717718" h="150938">
                  <a:moveTo>
                    <a:pt x="0" y="0"/>
                  </a:moveTo>
                  <a:lnTo>
                    <a:pt x="4717718" y="0"/>
                  </a:lnTo>
                  <a:lnTo>
                    <a:pt x="4717718" y="150938"/>
                  </a:lnTo>
                  <a:lnTo>
                    <a:pt x="0" y="150938"/>
                  </a:lnTo>
                  <a:close/>
                </a:path>
              </a:pathLst>
            </a:custGeom>
            <a:solidFill>
              <a:srgbClr val="0057CC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717718" cy="1985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87707" y="775433"/>
            <a:ext cx="17912586" cy="9319983"/>
            <a:chOff x="0" y="0"/>
            <a:chExt cx="4717718" cy="245464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717718" cy="2454646"/>
            </a:xfrm>
            <a:custGeom>
              <a:avLst/>
              <a:gdLst/>
              <a:ahLst/>
              <a:cxnLst/>
              <a:rect l="l" t="t" r="r" b="b"/>
              <a:pathLst>
                <a:path w="4717718" h="2454646">
                  <a:moveTo>
                    <a:pt x="0" y="0"/>
                  </a:moveTo>
                  <a:lnTo>
                    <a:pt x="4717718" y="0"/>
                  </a:lnTo>
                  <a:lnTo>
                    <a:pt x="4717718" y="2454646"/>
                  </a:lnTo>
                  <a:lnTo>
                    <a:pt x="0" y="2454646"/>
                  </a:ln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4717718" cy="25022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7554665" y="216072"/>
            <a:ext cx="545628" cy="545628"/>
          </a:xfrm>
          <a:custGeom>
            <a:avLst/>
            <a:gdLst/>
            <a:ahLst/>
            <a:cxnLst/>
            <a:rect l="l" t="t" r="r" b="b"/>
            <a:pathLst>
              <a:path w="545628" h="545628">
                <a:moveTo>
                  <a:pt x="0" y="0"/>
                </a:moveTo>
                <a:lnTo>
                  <a:pt x="545628" y="0"/>
                </a:lnTo>
                <a:lnTo>
                  <a:pt x="545628" y="545628"/>
                </a:lnTo>
                <a:lnTo>
                  <a:pt x="0" y="5456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6990574" y="216072"/>
            <a:ext cx="545628" cy="545628"/>
          </a:xfrm>
          <a:custGeom>
            <a:avLst/>
            <a:gdLst/>
            <a:ahLst/>
            <a:cxnLst/>
            <a:rect l="l" t="t" r="r" b="b"/>
            <a:pathLst>
              <a:path w="545628" h="545628">
                <a:moveTo>
                  <a:pt x="0" y="0"/>
                </a:moveTo>
                <a:lnTo>
                  <a:pt x="545627" y="0"/>
                </a:lnTo>
                <a:lnTo>
                  <a:pt x="545627" y="545628"/>
                </a:lnTo>
                <a:lnTo>
                  <a:pt x="0" y="5456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6425896" y="216072"/>
            <a:ext cx="545628" cy="545628"/>
          </a:xfrm>
          <a:custGeom>
            <a:avLst/>
            <a:gdLst/>
            <a:ahLst/>
            <a:cxnLst/>
            <a:rect l="l" t="t" r="r" b="b"/>
            <a:pathLst>
              <a:path w="545628" h="545628">
                <a:moveTo>
                  <a:pt x="0" y="0"/>
                </a:moveTo>
                <a:lnTo>
                  <a:pt x="545628" y="0"/>
                </a:lnTo>
                <a:lnTo>
                  <a:pt x="545628" y="545628"/>
                </a:lnTo>
                <a:lnTo>
                  <a:pt x="0" y="54562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028700" y="5143500"/>
            <a:ext cx="7491612" cy="3657600"/>
          </a:xfrm>
          <a:custGeom>
            <a:avLst/>
            <a:gdLst/>
            <a:ahLst/>
            <a:cxnLst/>
            <a:rect l="l" t="t" r="r" b="b"/>
            <a:pathLst>
              <a:path w="7491612" h="3657600">
                <a:moveTo>
                  <a:pt x="0" y="0"/>
                </a:moveTo>
                <a:lnTo>
                  <a:pt x="7491612" y="0"/>
                </a:lnTo>
                <a:lnTo>
                  <a:pt x="7491612" y="3657600"/>
                </a:lnTo>
                <a:lnTo>
                  <a:pt x="0" y="36576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9144000" y="5637842"/>
            <a:ext cx="7797734" cy="2668915"/>
          </a:xfrm>
          <a:custGeom>
            <a:avLst/>
            <a:gdLst/>
            <a:ahLst/>
            <a:cxnLst/>
            <a:rect l="l" t="t" r="r" b="b"/>
            <a:pathLst>
              <a:path w="7797734" h="2668915">
                <a:moveTo>
                  <a:pt x="0" y="0"/>
                </a:moveTo>
                <a:lnTo>
                  <a:pt x="7797734" y="0"/>
                </a:lnTo>
                <a:lnTo>
                  <a:pt x="7797734" y="2668916"/>
                </a:lnTo>
                <a:lnTo>
                  <a:pt x="0" y="266891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311532" y="227746"/>
            <a:ext cx="11945486" cy="5554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62"/>
              </a:lnSpc>
            </a:pPr>
            <a:r>
              <a:rPr lang="en-US" sz="3187" b="1" dirty="0">
                <a:solidFill>
                  <a:srgbClr val="CACACA"/>
                </a:solidFill>
                <a:latin typeface="Cousine Bold"/>
                <a:ea typeface="Cousine Bold"/>
                <a:cs typeface="Cousine Bold"/>
                <a:sym typeface="Cousine Bold"/>
              </a:rPr>
              <a:t>Demo </a:t>
            </a:r>
            <a:r>
              <a:rPr lang="en-US" sz="3187" b="1" dirty="0" err="1">
                <a:solidFill>
                  <a:srgbClr val="CACACA"/>
                </a:solidFill>
                <a:latin typeface="Cousine Bold"/>
                <a:ea typeface="Cousine Bold"/>
                <a:cs typeface="Cousine Bold"/>
                <a:sym typeface="Cousine Bold"/>
              </a:rPr>
              <a:t>ứng</a:t>
            </a:r>
            <a:r>
              <a:rPr lang="en-US" sz="3187" b="1" dirty="0">
                <a:solidFill>
                  <a:srgbClr val="CACACA"/>
                </a:solidFill>
                <a:latin typeface="Cousine Bold"/>
                <a:ea typeface="Cousine Bold"/>
                <a:cs typeface="Cousine Bold"/>
                <a:sym typeface="Cousine Bold"/>
              </a:rPr>
              <a:t> </a:t>
            </a:r>
            <a:r>
              <a:rPr lang="en-US" sz="3187" b="1" dirty="0" err="1">
                <a:solidFill>
                  <a:srgbClr val="CACACA"/>
                </a:solidFill>
                <a:latin typeface="Cousine Bold"/>
                <a:ea typeface="Cousine Bold"/>
                <a:cs typeface="Cousine Bold"/>
                <a:sym typeface="Cousine Bold"/>
              </a:rPr>
              <a:t>dụng</a:t>
            </a:r>
            <a:endParaRPr lang="en-US" sz="3187" b="1" dirty="0">
              <a:solidFill>
                <a:srgbClr val="CACACA"/>
              </a:solidFill>
              <a:latin typeface="Cousine Bold"/>
              <a:ea typeface="Cousine Bold"/>
              <a:cs typeface="Cousine Bold"/>
              <a:sym typeface="Cousine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760709" y="1765419"/>
            <a:ext cx="6293838" cy="2349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152"/>
              </a:lnSpc>
            </a:pPr>
            <a:r>
              <a:rPr lang="en-US" sz="4922" b="1">
                <a:solidFill>
                  <a:srgbClr val="000000"/>
                </a:solidFill>
                <a:latin typeface="Cousine Bold"/>
                <a:ea typeface="Cousine Bold"/>
                <a:cs typeface="Cousine Bold"/>
                <a:sym typeface="Cousine Bold"/>
              </a:rPr>
              <a:t>GIỚI THIỆU VỀ NAVIGATION TRONG BUTTON: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486220" y="1317865"/>
            <a:ext cx="9455513" cy="37489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36074" lvl="1" indent="-318037" algn="l">
              <a:lnSpc>
                <a:spcPts val="3682"/>
              </a:lnSpc>
              <a:buFont typeface="Arial"/>
              <a:buChar char="•"/>
            </a:pPr>
            <a:r>
              <a:rPr lang="en-US" sz="2946">
                <a:solidFill>
                  <a:srgbClr val="000000"/>
                </a:solidFill>
                <a:latin typeface="Cousine"/>
                <a:ea typeface="Cousine"/>
                <a:cs typeface="Cousine"/>
                <a:sym typeface="Cousine"/>
              </a:rPr>
              <a:t>Navigation dùng để chuyển giữa các màn hình (Page/Screen).</a:t>
            </a:r>
          </a:p>
          <a:p>
            <a:pPr marL="636074" lvl="1" indent="-318037" algn="l">
              <a:lnSpc>
                <a:spcPts val="3682"/>
              </a:lnSpc>
              <a:buFont typeface="Arial"/>
              <a:buChar char="•"/>
            </a:pPr>
            <a:r>
              <a:rPr lang="en-US" sz="2946">
                <a:solidFill>
                  <a:srgbClr val="000000"/>
                </a:solidFill>
                <a:latin typeface="Cousine"/>
                <a:ea typeface="Cousine"/>
                <a:cs typeface="Cousine"/>
                <a:sym typeface="Cousine"/>
              </a:rPr>
              <a:t>Flutter quản lý các màn hình bằng Navigator Stack (ngăn xếp):</a:t>
            </a:r>
          </a:p>
          <a:p>
            <a:pPr marL="1272148" lvl="2" indent="-424049" algn="l">
              <a:lnSpc>
                <a:spcPts val="3682"/>
              </a:lnSpc>
              <a:buFont typeface="Arial"/>
              <a:buChar char="⚬"/>
            </a:pPr>
            <a:r>
              <a:rPr lang="en-US" sz="2946">
                <a:solidFill>
                  <a:srgbClr val="000000"/>
                </a:solidFill>
                <a:latin typeface="Cousine"/>
                <a:ea typeface="Cousine"/>
                <a:cs typeface="Cousine"/>
                <a:sym typeface="Cousine"/>
              </a:rPr>
              <a:t>Navigator.push() → chuyển sang trang mới, đẩy trang hiện tại vào stack.</a:t>
            </a:r>
          </a:p>
          <a:p>
            <a:pPr marL="1272148" lvl="2" indent="-424049" algn="l">
              <a:lnSpc>
                <a:spcPts val="3682"/>
              </a:lnSpc>
              <a:buFont typeface="Arial"/>
              <a:buChar char="⚬"/>
            </a:pPr>
            <a:r>
              <a:rPr lang="en-US" sz="2946">
                <a:solidFill>
                  <a:srgbClr val="000000"/>
                </a:solidFill>
                <a:latin typeface="Cousine"/>
                <a:ea typeface="Cousine"/>
                <a:cs typeface="Cousine"/>
                <a:sym typeface="Cousine"/>
              </a:rPr>
              <a:t>Navigator.pop() → quay lại trang trước, lấy trang ra khỏi stack.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ACA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87707" y="202340"/>
            <a:ext cx="17912586" cy="573093"/>
            <a:chOff x="0" y="0"/>
            <a:chExt cx="4717718" cy="15093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717718" cy="150938"/>
            </a:xfrm>
            <a:custGeom>
              <a:avLst/>
              <a:gdLst/>
              <a:ahLst/>
              <a:cxnLst/>
              <a:rect l="l" t="t" r="r" b="b"/>
              <a:pathLst>
                <a:path w="4717718" h="150938">
                  <a:moveTo>
                    <a:pt x="0" y="0"/>
                  </a:moveTo>
                  <a:lnTo>
                    <a:pt x="4717718" y="0"/>
                  </a:lnTo>
                  <a:lnTo>
                    <a:pt x="4717718" y="150938"/>
                  </a:lnTo>
                  <a:lnTo>
                    <a:pt x="0" y="150938"/>
                  </a:lnTo>
                  <a:close/>
                </a:path>
              </a:pathLst>
            </a:custGeom>
            <a:solidFill>
              <a:srgbClr val="0057CC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717718" cy="1985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87707" y="775433"/>
            <a:ext cx="17912586" cy="9319983"/>
            <a:chOff x="0" y="0"/>
            <a:chExt cx="4717718" cy="245464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717718" cy="2454646"/>
            </a:xfrm>
            <a:custGeom>
              <a:avLst/>
              <a:gdLst/>
              <a:ahLst/>
              <a:cxnLst/>
              <a:rect l="l" t="t" r="r" b="b"/>
              <a:pathLst>
                <a:path w="4717718" h="2454646">
                  <a:moveTo>
                    <a:pt x="0" y="0"/>
                  </a:moveTo>
                  <a:lnTo>
                    <a:pt x="4717718" y="0"/>
                  </a:lnTo>
                  <a:lnTo>
                    <a:pt x="4717718" y="2454646"/>
                  </a:lnTo>
                  <a:lnTo>
                    <a:pt x="0" y="2454646"/>
                  </a:ln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4717718" cy="25022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7554665" y="216072"/>
            <a:ext cx="545628" cy="545628"/>
          </a:xfrm>
          <a:custGeom>
            <a:avLst/>
            <a:gdLst/>
            <a:ahLst/>
            <a:cxnLst/>
            <a:rect l="l" t="t" r="r" b="b"/>
            <a:pathLst>
              <a:path w="545628" h="545628">
                <a:moveTo>
                  <a:pt x="0" y="0"/>
                </a:moveTo>
                <a:lnTo>
                  <a:pt x="545628" y="0"/>
                </a:lnTo>
                <a:lnTo>
                  <a:pt x="545628" y="545628"/>
                </a:lnTo>
                <a:lnTo>
                  <a:pt x="0" y="5456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6990574" y="216072"/>
            <a:ext cx="545628" cy="545628"/>
          </a:xfrm>
          <a:custGeom>
            <a:avLst/>
            <a:gdLst/>
            <a:ahLst/>
            <a:cxnLst/>
            <a:rect l="l" t="t" r="r" b="b"/>
            <a:pathLst>
              <a:path w="545628" h="545628">
                <a:moveTo>
                  <a:pt x="0" y="0"/>
                </a:moveTo>
                <a:lnTo>
                  <a:pt x="545627" y="0"/>
                </a:lnTo>
                <a:lnTo>
                  <a:pt x="545627" y="545628"/>
                </a:lnTo>
                <a:lnTo>
                  <a:pt x="0" y="5456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6425896" y="216072"/>
            <a:ext cx="545628" cy="545628"/>
          </a:xfrm>
          <a:custGeom>
            <a:avLst/>
            <a:gdLst/>
            <a:ahLst/>
            <a:cxnLst/>
            <a:rect l="l" t="t" r="r" b="b"/>
            <a:pathLst>
              <a:path w="545628" h="545628">
                <a:moveTo>
                  <a:pt x="0" y="0"/>
                </a:moveTo>
                <a:lnTo>
                  <a:pt x="545628" y="0"/>
                </a:lnTo>
                <a:lnTo>
                  <a:pt x="545628" y="545628"/>
                </a:lnTo>
                <a:lnTo>
                  <a:pt x="0" y="54562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7054547" y="1776589"/>
            <a:ext cx="5058784" cy="6733822"/>
          </a:xfrm>
          <a:custGeom>
            <a:avLst/>
            <a:gdLst/>
            <a:ahLst/>
            <a:cxnLst/>
            <a:rect l="l" t="t" r="r" b="b"/>
            <a:pathLst>
              <a:path w="5058784" h="6733822">
                <a:moveTo>
                  <a:pt x="0" y="0"/>
                </a:moveTo>
                <a:lnTo>
                  <a:pt x="5058784" y="0"/>
                </a:lnTo>
                <a:lnTo>
                  <a:pt x="5058784" y="6733822"/>
                </a:lnTo>
                <a:lnTo>
                  <a:pt x="0" y="673382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2192099" y="1776589"/>
            <a:ext cx="5067201" cy="6733822"/>
          </a:xfrm>
          <a:custGeom>
            <a:avLst/>
            <a:gdLst/>
            <a:ahLst/>
            <a:cxnLst/>
            <a:rect l="l" t="t" r="r" b="b"/>
            <a:pathLst>
              <a:path w="5067201" h="6733822">
                <a:moveTo>
                  <a:pt x="0" y="0"/>
                </a:moveTo>
                <a:lnTo>
                  <a:pt x="5067201" y="0"/>
                </a:lnTo>
                <a:lnTo>
                  <a:pt x="5067201" y="6733822"/>
                </a:lnTo>
                <a:lnTo>
                  <a:pt x="0" y="673382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rot="-5158257">
            <a:off x="10722062" y="6151822"/>
            <a:ext cx="816077" cy="2201938"/>
          </a:xfrm>
          <a:custGeom>
            <a:avLst/>
            <a:gdLst/>
            <a:ahLst/>
            <a:cxnLst/>
            <a:rect l="l" t="t" r="r" b="b"/>
            <a:pathLst>
              <a:path w="816077" h="2201938">
                <a:moveTo>
                  <a:pt x="0" y="0"/>
                </a:moveTo>
                <a:lnTo>
                  <a:pt x="816077" y="0"/>
                </a:lnTo>
                <a:lnTo>
                  <a:pt x="816077" y="2201937"/>
                </a:lnTo>
                <a:lnTo>
                  <a:pt x="0" y="220193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311532" y="227746"/>
            <a:ext cx="11945486" cy="5554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62"/>
              </a:lnSpc>
            </a:pPr>
            <a:r>
              <a:rPr lang="en-US" sz="3187" b="1" dirty="0">
                <a:solidFill>
                  <a:srgbClr val="CACACA"/>
                </a:solidFill>
                <a:latin typeface="Cousine Bold"/>
                <a:ea typeface="Cousine Bold"/>
                <a:cs typeface="Cousine Bold"/>
                <a:sym typeface="Cousine Bold"/>
              </a:rPr>
              <a:t>Demo </a:t>
            </a:r>
            <a:r>
              <a:rPr lang="en-US" sz="3187" b="1" dirty="0" err="1">
                <a:solidFill>
                  <a:srgbClr val="CACACA"/>
                </a:solidFill>
                <a:latin typeface="Cousine Bold"/>
                <a:ea typeface="Cousine Bold"/>
                <a:cs typeface="Cousine Bold"/>
                <a:sym typeface="Cousine Bold"/>
              </a:rPr>
              <a:t>ứng</a:t>
            </a:r>
            <a:r>
              <a:rPr lang="en-US" sz="3187" b="1" dirty="0">
                <a:solidFill>
                  <a:srgbClr val="CACACA"/>
                </a:solidFill>
                <a:latin typeface="Cousine Bold"/>
                <a:ea typeface="Cousine Bold"/>
                <a:cs typeface="Cousine Bold"/>
                <a:sym typeface="Cousine Bold"/>
              </a:rPr>
              <a:t> </a:t>
            </a:r>
            <a:r>
              <a:rPr lang="en-US" sz="3187" b="1" dirty="0" err="1">
                <a:solidFill>
                  <a:srgbClr val="CACACA"/>
                </a:solidFill>
                <a:latin typeface="Cousine Bold"/>
                <a:ea typeface="Cousine Bold"/>
                <a:cs typeface="Cousine Bold"/>
                <a:sym typeface="Cousine Bold"/>
              </a:rPr>
              <a:t>dụng</a:t>
            </a:r>
            <a:endParaRPr lang="en-US" sz="3187" b="1" dirty="0">
              <a:solidFill>
                <a:srgbClr val="CACACA"/>
              </a:solidFill>
              <a:latin typeface="Cousine Bold"/>
              <a:ea typeface="Cousine Bold"/>
              <a:cs typeface="Cousine Bold"/>
              <a:sym typeface="Cousine 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760709" y="1166569"/>
            <a:ext cx="6293838" cy="732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777"/>
              </a:lnSpc>
            </a:pPr>
            <a:r>
              <a:rPr lang="en-US" sz="4622" b="1">
                <a:solidFill>
                  <a:srgbClr val="000000"/>
                </a:solidFill>
                <a:latin typeface="Cousine Bold"/>
                <a:ea typeface="Cousine Bold"/>
                <a:cs typeface="Cousine Bold"/>
                <a:sym typeface="Cousine Bold"/>
              </a:rPr>
              <a:t>KẾT QUẢ: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94789" y="2261508"/>
            <a:ext cx="6103414" cy="61392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0670" lvl="1" indent="-320335" algn="l">
              <a:lnSpc>
                <a:spcPts val="3709"/>
              </a:lnSpc>
              <a:buFont typeface="Arial"/>
              <a:buChar char="•"/>
            </a:pPr>
            <a:r>
              <a:rPr lang="en-US" sz="2967">
                <a:solidFill>
                  <a:srgbClr val="000000"/>
                </a:solidFill>
                <a:latin typeface="Cousine"/>
                <a:ea typeface="Cousine"/>
                <a:cs typeface="Cousine"/>
                <a:sym typeface="Cousine"/>
              </a:rPr>
              <a:t>Ứng dụng khởi chạy ở chế độ sáng, cỡ chữ 19.</a:t>
            </a:r>
          </a:p>
          <a:p>
            <a:pPr marL="640670" lvl="1" indent="-320335" algn="l">
              <a:lnSpc>
                <a:spcPts val="3709"/>
              </a:lnSpc>
              <a:buFont typeface="Arial"/>
              <a:buChar char="•"/>
            </a:pPr>
            <a:r>
              <a:rPr lang="en-US" sz="2967">
                <a:solidFill>
                  <a:srgbClr val="000000"/>
                </a:solidFill>
                <a:latin typeface="Cousine"/>
                <a:ea typeface="Cousine"/>
                <a:cs typeface="Cousine"/>
                <a:sym typeface="Cousine"/>
              </a:rPr>
              <a:t>Giao diện chính hiển thị thông tin sinh viên và nút “Mở cài đặt”.</a:t>
            </a:r>
          </a:p>
          <a:p>
            <a:pPr marL="640670" lvl="1" indent="-320335" algn="l">
              <a:lnSpc>
                <a:spcPts val="3709"/>
              </a:lnSpc>
              <a:buFont typeface="Arial"/>
              <a:buChar char="•"/>
            </a:pPr>
            <a:r>
              <a:rPr lang="en-US" sz="2967">
                <a:solidFill>
                  <a:srgbClr val="000000"/>
                </a:solidFill>
                <a:latin typeface="Cousine"/>
                <a:ea typeface="Cousine"/>
                <a:cs typeface="Cousine"/>
                <a:sym typeface="Cousine"/>
              </a:rPr>
              <a:t>Khi chọn Mở cài đặt, người dùng có thể:</a:t>
            </a:r>
          </a:p>
          <a:p>
            <a:pPr marL="1281340" lvl="2" indent="-427113" algn="l">
              <a:lnSpc>
                <a:spcPts val="3709"/>
              </a:lnSpc>
              <a:buFont typeface="Arial"/>
              <a:buChar char="⚬"/>
            </a:pPr>
            <a:r>
              <a:rPr lang="en-US" sz="2967">
                <a:solidFill>
                  <a:srgbClr val="000000"/>
                </a:solidFill>
                <a:latin typeface="Cousine"/>
                <a:ea typeface="Cousine"/>
                <a:cs typeface="Cousine"/>
                <a:sym typeface="Cousine"/>
              </a:rPr>
              <a:t>Bật Chế độ tối.</a:t>
            </a:r>
          </a:p>
          <a:p>
            <a:pPr marL="1281340" lvl="2" indent="-427113" algn="l">
              <a:lnSpc>
                <a:spcPts val="3709"/>
              </a:lnSpc>
              <a:buFont typeface="Arial"/>
              <a:buChar char="⚬"/>
            </a:pPr>
            <a:r>
              <a:rPr lang="en-US" sz="2967">
                <a:solidFill>
                  <a:srgbClr val="000000"/>
                </a:solidFill>
                <a:latin typeface="Cousine"/>
                <a:ea typeface="Cousine"/>
                <a:cs typeface="Cousine"/>
                <a:sym typeface="Cousine"/>
              </a:rPr>
              <a:t>Thay đổi Cỡ chữ văn bản.</a:t>
            </a:r>
          </a:p>
          <a:p>
            <a:pPr marL="640670" lvl="1" indent="-320335" algn="l">
              <a:lnSpc>
                <a:spcPts val="3709"/>
              </a:lnSpc>
              <a:buFont typeface="Arial"/>
              <a:buChar char="•"/>
            </a:pPr>
            <a:r>
              <a:rPr lang="en-US" sz="2967">
                <a:solidFill>
                  <a:srgbClr val="000000"/>
                </a:solidFill>
                <a:latin typeface="Cousine"/>
                <a:ea typeface="Cousine"/>
                <a:cs typeface="Cousine"/>
                <a:sym typeface="Cousine"/>
              </a:rPr>
              <a:t>Sau khi quay lại, giao diện cập nhật ngay theo cài đặt đã lưu.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ACA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87707" y="202340"/>
            <a:ext cx="17912586" cy="573093"/>
            <a:chOff x="0" y="0"/>
            <a:chExt cx="4717718" cy="15093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717718" cy="150938"/>
            </a:xfrm>
            <a:custGeom>
              <a:avLst/>
              <a:gdLst/>
              <a:ahLst/>
              <a:cxnLst/>
              <a:rect l="l" t="t" r="r" b="b"/>
              <a:pathLst>
                <a:path w="4717718" h="150938">
                  <a:moveTo>
                    <a:pt x="0" y="0"/>
                  </a:moveTo>
                  <a:lnTo>
                    <a:pt x="4717718" y="0"/>
                  </a:lnTo>
                  <a:lnTo>
                    <a:pt x="4717718" y="150938"/>
                  </a:lnTo>
                  <a:lnTo>
                    <a:pt x="0" y="150938"/>
                  </a:lnTo>
                  <a:close/>
                </a:path>
              </a:pathLst>
            </a:custGeom>
            <a:solidFill>
              <a:srgbClr val="0057CC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717718" cy="1985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87707" y="775433"/>
            <a:ext cx="17912586" cy="9319983"/>
            <a:chOff x="0" y="0"/>
            <a:chExt cx="4717718" cy="245464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717718" cy="2454646"/>
            </a:xfrm>
            <a:custGeom>
              <a:avLst/>
              <a:gdLst/>
              <a:ahLst/>
              <a:cxnLst/>
              <a:rect l="l" t="t" r="r" b="b"/>
              <a:pathLst>
                <a:path w="4717718" h="2454646">
                  <a:moveTo>
                    <a:pt x="0" y="0"/>
                  </a:moveTo>
                  <a:lnTo>
                    <a:pt x="4717718" y="0"/>
                  </a:lnTo>
                  <a:lnTo>
                    <a:pt x="4717718" y="2454646"/>
                  </a:lnTo>
                  <a:lnTo>
                    <a:pt x="0" y="2454646"/>
                  </a:ln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4717718" cy="25022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7554665" y="216072"/>
            <a:ext cx="545628" cy="545628"/>
          </a:xfrm>
          <a:custGeom>
            <a:avLst/>
            <a:gdLst/>
            <a:ahLst/>
            <a:cxnLst/>
            <a:rect l="l" t="t" r="r" b="b"/>
            <a:pathLst>
              <a:path w="545628" h="545628">
                <a:moveTo>
                  <a:pt x="0" y="0"/>
                </a:moveTo>
                <a:lnTo>
                  <a:pt x="545628" y="0"/>
                </a:lnTo>
                <a:lnTo>
                  <a:pt x="545628" y="545628"/>
                </a:lnTo>
                <a:lnTo>
                  <a:pt x="0" y="5456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6990574" y="216072"/>
            <a:ext cx="545628" cy="545628"/>
          </a:xfrm>
          <a:custGeom>
            <a:avLst/>
            <a:gdLst/>
            <a:ahLst/>
            <a:cxnLst/>
            <a:rect l="l" t="t" r="r" b="b"/>
            <a:pathLst>
              <a:path w="545628" h="545628">
                <a:moveTo>
                  <a:pt x="0" y="0"/>
                </a:moveTo>
                <a:lnTo>
                  <a:pt x="545627" y="0"/>
                </a:lnTo>
                <a:lnTo>
                  <a:pt x="545627" y="545628"/>
                </a:lnTo>
                <a:lnTo>
                  <a:pt x="0" y="5456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6425896" y="216072"/>
            <a:ext cx="545628" cy="545628"/>
          </a:xfrm>
          <a:custGeom>
            <a:avLst/>
            <a:gdLst/>
            <a:ahLst/>
            <a:cxnLst/>
            <a:rect l="l" t="t" r="r" b="b"/>
            <a:pathLst>
              <a:path w="545628" h="545628">
                <a:moveTo>
                  <a:pt x="0" y="0"/>
                </a:moveTo>
                <a:lnTo>
                  <a:pt x="545628" y="0"/>
                </a:lnTo>
                <a:lnTo>
                  <a:pt x="545628" y="545628"/>
                </a:lnTo>
                <a:lnTo>
                  <a:pt x="0" y="54562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2175265" y="1776589"/>
            <a:ext cx="5084035" cy="6733822"/>
          </a:xfrm>
          <a:custGeom>
            <a:avLst/>
            <a:gdLst/>
            <a:ahLst/>
            <a:cxnLst/>
            <a:rect l="l" t="t" r="r" b="b"/>
            <a:pathLst>
              <a:path w="5084035" h="6733822">
                <a:moveTo>
                  <a:pt x="0" y="0"/>
                </a:moveTo>
                <a:lnTo>
                  <a:pt x="5084035" y="0"/>
                </a:lnTo>
                <a:lnTo>
                  <a:pt x="5084035" y="6733822"/>
                </a:lnTo>
                <a:lnTo>
                  <a:pt x="0" y="673382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6981884" y="1776589"/>
            <a:ext cx="5075618" cy="6733822"/>
          </a:xfrm>
          <a:custGeom>
            <a:avLst/>
            <a:gdLst/>
            <a:ahLst/>
            <a:cxnLst/>
            <a:rect l="l" t="t" r="r" b="b"/>
            <a:pathLst>
              <a:path w="5075618" h="6733822">
                <a:moveTo>
                  <a:pt x="0" y="0"/>
                </a:moveTo>
                <a:lnTo>
                  <a:pt x="5075619" y="0"/>
                </a:lnTo>
                <a:lnTo>
                  <a:pt x="5075619" y="6733822"/>
                </a:lnTo>
                <a:lnTo>
                  <a:pt x="0" y="673382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311532" y="227746"/>
            <a:ext cx="11945486" cy="5554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62"/>
              </a:lnSpc>
            </a:pPr>
            <a:r>
              <a:rPr lang="en-US" sz="3187" b="1" dirty="0">
                <a:solidFill>
                  <a:srgbClr val="CACACA"/>
                </a:solidFill>
                <a:latin typeface="Cousine Bold"/>
                <a:ea typeface="Cousine Bold"/>
                <a:cs typeface="Cousine Bold"/>
                <a:sym typeface="Cousine Bold"/>
              </a:rPr>
              <a:t>Demo </a:t>
            </a:r>
            <a:r>
              <a:rPr lang="en-US" sz="3187" b="1" dirty="0" err="1">
                <a:solidFill>
                  <a:srgbClr val="CACACA"/>
                </a:solidFill>
                <a:latin typeface="Cousine Bold"/>
                <a:ea typeface="Cousine Bold"/>
                <a:cs typeface="Cousine Bold"/>
                <a:sym typeface="Cousine Bold"/>
              </a:rPr>
              <a:t>ứng</a:t>
            </a:r>
            <a:r>
              <a:rPr lang="en-US" sz="3187" b="1" dirty="0">
                <a:solidFill>
                  <a:srgbClr val="CACACA"/>
                </a:solidFill>
                <a:latin typeface="Cousine Bold"/>
                <a:ea typeface="Cousine Bold"/>
                <a:cs typeface="Cousine Bold"/>
                <a:sym typeface="Cousine Bold"/>
              </a:rPr>
              <a:t> </a:t>
            </a:r>
            <a:r>
              <a:rPr lang="en-US" sz="3187" b="1" dirty="0" err="1">
                <a:solidFill>
                  <a:srgbClr val="CACACA"/>
                </a:solidFill>
                <a:latin typeface="Cousine Bold"/>
                <a:ea typeface="Cousine Bold"/>
                <a:cs typeface="Cousine Bold"/>
                <a:sym typeface="Cousine Bold"/>
              </a:rPr>
              <a:t>dụng</a:t>
            </a:r>
            <a:endParaRPr lang="en-US" sz="3187" b="1" dirty="0">
              <a:solidFill>
                <a:srgbClr val="CACACA"/>
              </a:solidFill>
              <a:latin typeface="Cousine Bold"/>
              <a:ea typeface="Cousine Bold"/>
              <a:cs typeface="Cousine Bold"/>
              <a:sym typeface="Cousine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760709" y="1166569"/>
            <a:ext cx="6293838" cy="732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777"/>
              </a:lnSpc>
            </a:pPr>
            <a:r>
              <a:rPr lang="en-US" sz="4622" b="1">
                <a:solidFill>
                  <a:srgbClr val="000000"/>
                </a:solidFill>
                <a:latin typeface="Cousine Bold"/>
                <a:ea typeface="Cousine Bold"/>
                <a:cs typeface="Cousine Bold"/>
                <a:sym typeface="Cousine Bold"/>
              </a:rPr>
              <a:t>KẾT QUẢ: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60709" y="2496891"/>
            <a:ext cx="5854533" cy="56684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0670" lvl="1" indent="-320335" algn="l">
              <a:lnSpc>
                <a:spcPts val="3709"/>
              </a:lnSpc>
              <a:buFont typeface="Arial"/>
              <a:buChar char="•"/>
            </a:pPr>
            <a:r>
              <a:rPr lang="en-US" sz="2967">
                <a:solidFill>
                  <a:srgbClr val="000000"/>
                </a:solidFill>
                <a:latin typeface="Cousine"/>
                <a:ea typeface="Cousine"/>
                <a:cs typeface="Cousine"/>
                <a:sym typeface="Cousine"/>
              </a:rPr>
              <a:t>Người dùng bật chế độ tối, giao diện chuyển sang màu nền tối – chữ sáng.</a:t>
            </a:r>
          </a:p>
          <a:p>
            <a:pPr marL="640670" lvl="1" indent="-320335" algn="l">
              <a:lnSpc>
                <a:spcPts val="3709"/>
              </a:lnSpc>
              <a:buFont typeface="Arial"/>
              <a:buChar char="•"/>
            </a:pPr>
            <a:r>
              <a:rPr lang="en-US" sz="2967">
                <a:solidFill>
                  <a:srgbClr val="000000"/>
                </a:solidFill>
                <a:latin typeface="Cousine"/>
                <a:ea typeface="Cousine"/>
                <a:cs typeface="Cousine"/>
                <a:sym typeface="Cousine"/>
              </a:rPr>
              <a:t>Cỡ chữ được giảm xuống 18, áp dụng cho toàn bộ văn bản.</a:t>
            </a:r>
          </a:p>
          <a:p>
            <a:pPr marL="640670" lvl="1" indent="-320335" algn="l">
              <a:lnSpc>
                <a:spcPts val="3709"/>
              </a:lnSpc>
              <a:buFont typeface="Arial"/>
              <a:buChar char="•"/>
            </a:pPr>
            <a:r>
              <a:rPr lang="en-US" sz="2967">
                <a:solidFill>
                  <a:srgbClr val="000000"/>
                </a:solidFill>
                <a:latin typeface="Cousine"/>
                <a:ea typeface="Cousine"/>
                <a:cs typeface="Cousine"/>
                <a:sym typeface="Cousine"/>
              </a:rPr>
              <a:t>Khi quay lại màn hình chính, các thay đổi được lưu và hiển thị ngay nhờ cơ chế SharedPreferences.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ACA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87707" y="202340"/>
            <a:ext cx="17912586" cy="573093"/>
            <a:chOff x="0" y="0"/>
            <a:chExt cx="4717718" cy="15093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717718" cy="150938"/>
            </a:xfrm>
            <a:custGeom>
              <a:avLst/>
              <a:gdLst/>
              <a:ahLst/>
              <a:cxnLst/>
              <a:rect l="l" t="t" r="r" b="b"/>
              <a:pathLst>
                <a:path w="4717718" h="150938">
                  <a:moveTo>
                    <a:pt x="0" y="0"/>
                  </a:moveTo>
                  <a:lnTo>
                    <a:pt x="4717718" y="0"/>
                  </a:lnTo>
                  <a:lnTo>
                    <a:pt x="4717718" y="150938"/>
                  </a:lnTo>
                  <a:lnTo>
                    <a:pt x="0" y="150938"/>
                  </a:lnTo>
                  <a:close/>
                </a:path>
              </a:pathLst>
            </a:custGeom>
            <a:solidFill>
              <a:srgbClr val="0057CC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717718" cy="1985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87707" y="775433"/>
            <a:ext cx="17912586" cy="9319983"/>
            <a:chOff x="0" y="0"/>
            <a:chExt cx="4717718" cy="245464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717718" cy="2454646"/>
            </a:xfrm>
            <a:custGeom>
              <a:avLst/>
              <a:gdLst/>
              <a:ahLst/>
              <a:cxnLst/>
              <a:rect l="l" t="t" r="r" b="b"/>
              <a:pathLst>
                <a:path w="4717718" h="2454646">
                  <a:moveTo>
                    <a:pt x="0" y="0"/>
                  </a:moveTo>
                  <a:lnTo>
                    <a:pt x="4717718" y="0"/>
                  </a:lnTo>
                  <a:lnTo>
                    <a:pt x="4717718" y="2454646"/>
                  </a:lnTo>
                  <a:lnTo>
                    <a:pt x="0" y="2454646"/>
                  </a:ln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4717718" cy="25022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7554665" y="216072"/>
            <a:ext cx="545628" cy="545628"/>
          </a:xfrm>
          <a:custGeom>
            <a:avLst/>
            <a:gdLst/>
            <a:ahLst/>
            <a:cxnLst/>
            <a:rect l="l" t="t" r="r" b="b"/>
            <a:pathLst>
              <a:path w="545628" h="545628">
                <a:moveTo>
                  <a:pt x="0" y="0"/>
                </a:moveTo>
                <a:lnTo>
                  <a:pt x="545628" y="0"/>
                </a:lnTo>
                <a:lnTo>
                  <a:pt x="545628" y="545628"/>
                </a:lnTo>
                <a:lnTo>
                  <a:pt x="0" y="5456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6990574" y="216072"/>
            <a:ext cx="545628" cy="545628"/>
          </a:xfrm>
          <a:custGeom>
            <a:avLst/>
            <a:gdLst/>
            <a:ahLst/>
            <a:cxnLst/>
            <a:rect l="l" t="t" r="r" b="b"/>
            <a:pathLst>
              <a:path w="545628" h="545628">
                <a:moveTo>
                  <a:pt x="0" y="0"/>
                </a:moveTo>
                <a:lnTo>
                  <a:pt x="545627" y="0"/>
                </a:lnTo>
                <a:lnTo>
                  <a:pt x="545627" y="545628"/>
                </a:lnTo>
                <a:lnTo>
                  <a:pt x="0" y="5456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6425896" y="216072"/>
            <a:ext cx="545628" cy="545628"/>
          </a:xfrm>
          <a:custGeom>
            <a:avLst/>
            <a:gdLst/>
            <a:ahLst/>
            <a:cxnLst/>
            <a:rect l="l" t="t" r="r" b="b"/>
            <a:pathLst>
              <a:path w="545628" h="545628">
                <a:moveTo>
                  <a:pt x="0" y="0"/>
                </a:moveTo>
                <a:lnTo>
                  <a:pt x="545628" y="0"/>
                </a:lnTo>
                <a:lnTo>
                  <a:pt x="545628" y="545628"/>
                </a:lnTo>
                <a:lnTo>
                  <a:pt x="0" y="54562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311532" y="227746"/>
            <a:ext cx="11945486" cy="5476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62"/>
              </a:lnSpc>
            </a:pPr>
            <a:r>
              <a:rPr lang="en-US" sz="3187" b="1">
                <a:solidFill>
                  <a:srgbClr val="CACACA"/>
                </a:solidFill>
                <a:latin typeface="Cousine Bold"/>
                <a:ea typeface="Cousine Bold"/>
                <a:cs typeface="Cousine Bold"/>
                <a:sym typeface="Cousine Bold"/>
              </a:rPr>
              <a:t>Mục lục</a:t>
            </a:r>
          </a:p>
        </p:txBody>
      </p:sp>
      <p:sp>
        <p:nvSpPr>
          <p:cNvPr id="12" name="Freeform 12"/>
          <p:cNvSpPr/>
          <p:nvPr/>
        </p:nvSpPr>
        <p:spPr>
          <a:xfrm>
            <a:off x="2310814" y="3959437"/>
            <a:ext cx="5798369" cy="3088949"/>
          </a:xfrm>
          <a:custGeom>
            <a:avLst/>
            <a:gdLst/>
            <a:ahLst/>
            <a:cxnLst/>
            <a:rect l="l" t="t" r="r" b="b"/>
            <a:pathLst>
              <a:path w="5798369" h="3088949">
                <a:moveTo>
                  <a:pt x="0" y="0"/>
                </a:moveTo>
                <a:lnTo>
                  <a:pt x="5798370" y="0"/>
                </a:lnTo>
                <a:lnTo>
                  <a:pt x="5798370" y="3088949"/>
                </a:lnTo>
                <a:lnTo>
                  <a:pt x="0" y="308894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918190" y="3652219"/>
            <a:ext cx="1048895" cy="1018382"/>
          </a:xfrm>
          <a:custGeom>
            <a:avLst/>
            <a:gdLst/>
            <a:ahLst/>
            <a:cxnLst/>
            <a:rect l="l" t="t" r="r" b="b"/>
            <a:pathLst>
              <a:path w="1048895" h="1018382">
                <a:moveTo>
                  <a:pt x="0" y="0"/>
                </a:moveTo>
                <a:lnTo>
                  <a:pt x="1048895" y="0"/>
                </a:lnTo>
                <a:lnTo>
                  <a:pt x="1048895" y="1018381"/>
                </a:lnTo>
                <a:lnTo>
                  <a:pt x="0" y="101838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7788907" y="6503023"/>
            <a:ext cx="640554" cy="1090726"/>
          </a:xfrm>
          <a:custGeom>
            <a:avLst/>
            <a:gdLst/>
            <a:ahLst/>
            <a:cxnLst/>
            <a:rect l="l" t="t" r="r" b="b"/>
            <a:pathLst>
              <a:path w="640554" h="1090726">
                <a:moveTo>
                  <a:pt x="0" y="0"/>
                </a:moveTo>
                <a:lnTo>
                  <a:pt x="640553" y="0"/>
                </a:lnTo>
                <a:lnTo>
                  <a:pt x="640553" y="1090726"/>
                </a:lnTo>
                <a:lnTo>
                  <a:pt x="0" y="109072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xmlns="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2442638" y="5167540"/>
            <a:ext cx="5534722" cy="9013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07"/>
              </a:lnSpc>
            </a:pPr>
            <a:r>
              <a:rPr lang="en-US" sz="7420" b="1" spc="-252">
                <a:solidFill>
                  <a:srgbClr val="000000"/>
                </a:solidFill>
                <a:latin typeface="Cousine Bold"/>
                <a:ea typeface="Cousine Bold"/>
                <a:cs typeface="Cousine Bold"/>
                <a:sym typeface="Cousine Bold"/>
              </a:rPr>
              <a:t>MỤC LỤC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670231" y="3930862"/>
            <a:ext cx="8589069" cy="2980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74060" lvl="1" indent="-337030" algn="l">
              <a:lnSpc>
                <a:spcPts val="3902"/>
              </a:lnSpc>
              <a:buAutoNum type="arabicPeriod"/>
            </a:pPr>
            <a:r>
              <a:rPr lang="en-US" sz="3122">
                <a:solidFill>
                  <a:srgbClr val="BFBEC3"/>
                </a:solidFill>
                <a:latin typeface="Cousine"/>
                <a:ea typeface="Cousine"/>
                <a:cs typeface="Cousine"/>
                <a:sym typeface="Cousine"/>
              </a:rPr>
              <a:t>Nguyên lý hoạt động của SharedPreferences</a:t>
            </a:r>
          </a:p>
          <a:p>
            <a:pPr marL="674060" lvl="1" indent="-337030" algn="l">
              <a:lnSpc>
                <a:spcPts val="3902"/>
              </a:lnSpc>
              <a:buAutoNum type="arabicPeriod"/>
            </a:pPr>
            <a:r>
              <a:rPr lang="en-US" sz="3122">
                <a:solidFill>
                  <a:srgbClr val="BFBEC3"/>
                </a:solidFill>
                <a:latin typeface="Cousine"/>
                <a:ea typeface="Cousine"/>
                <a:cs typeface="Cousine"/>
                <a:sym typeface="Cousine"/>
              </a:rPr>
              <a:t>Demo ứng dụng</a:t>
            </a:r>
          </a:p>
          <a:p>
            <a:pPr marL="674060" lvl="1" indent="-337030" algn="l">
              <a:lnSpc>
                <a:spcPts val="3902"/>
              </a:lnSpc>
              <a:buAutoNum type="arabicPeriod"/>
            </a:pPr>
            <a:r>
              <a:rPr lang="en-US" sz="3122">
                <a:solidFill>
                  <a:srgbClr val="000000"/>
                </a:solidFill>
                <a:latin typeface="Cousine"/>
                <a:ea typeface="Cousine"/>
                <a:cs typeface="Cousine"/>
                <a:sym typeface="Cousine"/>
              </a:rPr>
              <a:t>So sánh với các phương thức lưu trữ khác</a:t>
            </a:r>
          </a:p>
          <a:p>
            <a:pPr marL="674060" lvl="1" indent="-337030" algn="l">
              <a:lnSpc>
                <a:spcPts val="3902"/>
              </a:lnSpc>
              <a:buAutoNum type="arabicPeriod"/>
            </a:pPr>
            <a:r>
              <a:rPr lang="en-US" sz="3122">
                <a:solidFill>
                  <a:srgbClr val="BFBEC3"/>
                </a:solidFill>
                <a:latin typeface="Cousine"/>
                <a:ea typeface="Cousine"/>
                <a:cs typeface="Cousine"/>
                <a:sym typeface="Cousine"/>
              </a:rPr>
              <a:t>Xử lý lỗi và best practices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ACA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87707" y="202340"/>
            <a:ext cx="17912586" cy="573093"/>
            <a:chOff x="0" y="0"/>
            <a:chExt cx="4717718" cy="15093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717718" cy="150938"/>
            </a:xfrm>
            <a:custGeom>
              <a:avLst/>
              <a:gdLst/>
              <a:ahLst/>
              <a:cxnLst/>
              <a:rect l="l" t="t" r="r" b="b"/>
              <a:pathLst>
                <a:path w="4717718" h="150938">
                  <a:moveTo>
                    <a:pt x="0" y="0"/>
                  </a:moveTo>
                  <a:lnTo>
                    <a:pt x="4717718" y="0"/>
                  </a:lnTo>
                  <a:lnTo>
                    <a:pt x="4717718" y="150938"/>
                  </a:lnTo>
                  <a:lnTo>
                    <a:pt x="0" y="150938"/>
                  </a:lnTo>
                  <a:close/>
                </a:path>
              </a:pathLst>
            </a:custGeom>
            <a:solidFill>
              <a:srgbClr val="0057CC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717718" cy="1985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87707" y="775433"/>
            <a:ext cx="17912586" cy="9319983"/>
            <a:chOff x="0" y="0"/>
            <a:chExt cx="4717718" cy="245464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717718" cy="2454646"/>
            </a:xfrm>
            <a:custGeom>
              <a:avLst/>
              <a:gdLst/>
              <a:ahLst/>
              <a:cxnLst/>
              <a:rect l="l" t="t" r="r" b="b"/>
              <a:pathLst>
                <a:path w="4717718" h="2454646">
                  <a:moveTo>
                    <a:pt x="0" y="0"/>
                  </a:moveTo>
                  <a:lnTo>
                    <a:pt x="4717718" y="0"/>
                  </a:lnTo>
                  <a:lnTo>
                    <a:pt x="4717718" y="2454646"/>
                  </a:lnTo>
                  <a:lnTo>
                    <a:pt x="0" y="2454646"/>
                  </a:ln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4717718" cy="25022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7554665" y="216072"/>
            <a:ext cx="545628" cy="545628"/>
          </a:xfrm>
          <a:custGeom>
            <a:avLst/>
            <a:gdLst/>
            <a:ahLst/>
            <a:cxnLst/>
            <a:rect l="l" t="t" r="r" b="b"/>
            <a:pathLst>
              <a:path w="545628" h="545628">
                <a:moveTo>
                  <a:pt x="0" y="0"/>
                </a:moveTo>
                <a:lnTo>
                  <a:pt x="545628" y="0"/>
                </a:lnTo>
                <a:lnTo>
                  <a:pt x="545628" y="545628"/>
                </a:lnTo>
                <a:lnTo>
                  <a:pt x="0" y="5456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6990574" y="216072"/>
            <a:ext cx="545628" cy="545628"/>
          </a:xfrm>
          <a:custGeom>
            <a:avLst/>
            <a:gdLst/>
            <a:ahLst/>
            <a:cxnLst/>
            <a:rect l="l" t="t" r="r" b="b"/>
            <a:pathLst>
              <a:path w="545628" h="545628">
                <a:moveTo>
                  <a:pt x="0" y="0"/>
                </a:moveTo>
                <a:lnTo>
                  <a:pt x="545627" y="0"/>
                </a:lnTo>
                <a:lnTo>
                  <a:pt x="545627" y="545628"/>
                </a:lnTo>
                <a:lnTo>
                  <a:pt x="0" y="5456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6425896" y="216072"/>
            <a:ext cx="545628" cy="545628"/>
          </a:xfrm>
          <a:custGeom>
            <a:avLst/>
            <a:gdLst/>
            <a:ahLst/>
            <a:cxnLst/>
            <a:rect l="l" t="t" r="r" b="b"/>
            <a:pathLst>
              <a:path w="545628" h="545628">
                <a:moveTo>
                  <a:pt x="0" y="0"/>
                </a:moveTo>
                <a:lnTo>
                  <a:pt x="545628" y="0"/>
                </a:lnTo>
                <a:lnTo>
                  <a:pt x="545628" y="545628"/>
                </a:lnTo>
                <a:lnTo>
                  <a:pt x="0" y="54562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7347116" y="1028700"/>
            <a:ext cx="9351594" cy="8349184"/>
          </a:xfrm>
          <a:custGeom>
            <a:avLst/>
            <a:gdLst/>
            <a:ahLst/>
            <a:cxnLst/>
            <a:rect l="l" t="t" r="r" b="b"/>
            <a:pathLst>
              <a:path w="9351594" h="8349184">
                <a:moveTo>
                  <a:pt x="0" y="0"/>
                </a:moveTo>
                <a:lnTo>
                  <a:pt x="9351594" y="0"/>
                </a:lnTo>
                <a:lnTo>
                  <a:pt x="9351594" y="8349184"/>
                </a:lnTo>
                <a:lnTo>
                  <a:pt x="0" y="834918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028700" y="3871260"/>
            <a:ext cx="5586301" cy="3128328"/>
          </a:xfrm>
          <a:custGeom>
            <a:avLst/>
            <a:gdLst/>
            <a:ahLst/>
            <a:cxnLst/>
            <a:rect l="l" t="t" r="r" b="b"/>
            <a:pathLst>
              <a:path w="5586301" h="3128328">
                <a:moveTo>
                  <a:pt x="0" y="0"/>
                </a:moveTo>
                <a:lnTo>
                  <a:pt x="5586301" y="0"/>
                </a:lnTo>
                <a:lnTo>
                  <a:pt x="5586301" y="3128328"/>
                </a:lnTo>
                <a:lnTo>
                  <a:pt x="0" y="312832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311532" y="227746"/>
            <a:ext cx="11945486" cy="5476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62"/>
              </a:lnSpc>
            </a:pPr>
            <a:r>
              <a:rPr lang="en-US" sz="3187" b="1">
                <a:solidFill>
                  <a:srgbClr val="CACACA"/>
                </a:solidFill>
                <a:latin typeface="Cousine Bold"/>
                <a:ea typeface="Cousine Bold"/>
                <a:cs typeface="Cousine Bold"/>
                <a:sym typeface="Cousine Bold"/>
              </a:rPr>
              <a:t>So sánh với các phương thức lưu trữ khác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ACA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87707" y="202340"/>
            <a:ext cx="17912586" cy="573093"/>
            <a:chOff x="0" y="0"/>
            <a:chExt cx="4717718" cy="15093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717718" cy="150938"/>
            </a:xfrm>
            <a:custGeom>
              <a:avLst/>
              <a:gdLst/>
              <a:ahLst/>
              <a:cxnLst/>
              <a:rect l="l" t="t" r="r" b="b"/>
              <a:pathLst>
                <a:path w="4717718" h="150938">
                  <a:moveTo>
                    <a:pt x="0" y="0"/>
                  </a:moveTo>
                  <a:lnTo>
                    <a:pt x="4717718" y="0"/>
                  </a:lnTo>
                  <a:lnTo>
                    <a:pt x="4717718" y="150938"/>
                  </a:lnTo>
                  <a:lnTo>
                    <a:pt x="0" y="150938"/>
                  </a:lnTo>
                  <a:close/>
                </a:path>
              </a:pathLst>
            </a:custGeom>
            <a:solidFill>
              <a:srgbClr val="0057CC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717718" cy="1985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87707" y="775433"/>
            <a:ext cx="17912586" cy="9319983"/>
            <a:chOff x="0" y="0"/>
            <a:chExt cx="4717718" cy="245464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717718" cy="2454646"/>
            </a:xfrm>
            <a:custGeom>
              <a:avLst/>
              <a:gdLst/>
              <a:ahLst/>
              <a:cxnLst/>
              <a:rect l="l" t="t" r="r" b="b"/>
              <a:pathLst>
                <a:path w="4717718" h="2454646">
                  <a:moveTo>
                    <a:pt x="0" y="0"/>
                  </a:moveTo>
                  <a:lnTo>
                    <a:pt x="4717718" y="0"/>
                  </a:lnTo>
                  <a:lnTo>
                    <a:pt x="4717718" y="2454646"/>
                  </a:lnTo>
                  <a:lnTo>
                    <a:pt x="0" y="2454646"/>
                  </a:ln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4717718" cy="25022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7554665" y="216072"/>
            <a:ext cx="545628" cy="545628"/>
          </a:xfrm>
          <a:custGeom>
            <a:avLst/>
            <a:gdLst/>
            <a:ahLst/>
            <a:cxnLst/>
            <a:rect l="l" t="t" r="r" b="b"/>
            <a:pathLst>
              <a:path w="545628" h="545628">
                <a:moveTo>
                  <a:pt x="0" y="0"/>
                </a:moveTo>
                <a:lnTo>
                  <a:pt x="545628" y="0"/>
                </a:lnTo>
                <a:lnTo>
                  <a:pt x="545628" y="545628"/>
                </a:lnTo>
                <a:lnTo>
                  <a:pt x="0" y="5456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6990574" y="216072"/>
            <a:ext cx="545628" cy="545628"/>
          </a:xfrm>
          <a:custGeom>
            <a:avLst/>
            <a:gdLst/>
            <a:ahLst/>
            <a:cxnLst/>
            <a:rect l="l" t="t" r="r" b="b"/>
            <a:pathLst>
              <a:path w="545628" h="545628">
                <a:moveTo>
                  <a:pt x="0" y="0"/>
                </a:moveTo>
                <a:lnTo>
                  <a:pt x="545627" y="0"/>
                </a:lnTo>
                <a:lnTo>
                  <a:pt x="545627" y="545628"/>
                </a:lnTo>
                <a:lnTo>
                  <a:pt x="0" y="5456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6425896" y="216072"/>
            <a:ext cx="545628" cy="545628"/>
          </a:xfrm>
          <a:custGeom>
            <a:avLst/>
            <a:gdLst/>
            <a:ahLst/>
            <a:cxnLst/>
            <a:rect l="l" t="t" r="r" b="b"/>
            <a:pathLst>
              <a:path w="545628" h="545628">
                <a:moveTo>
                  <a:pt x="0" y="0"/>
                </a:moveTo>
                <a:lnTo>
                  <a:pt x="545628" y="0"/>
                </a:lnTo>
                <a:lnTo>
                  <a:pt x="545628" y="545628"/>
                </a:lnTo>
                <a:lnTo>
                  <a:pt x="0" y="54562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865759" y="2234251"/>
            <a:ext cx="5228403" cy="6900842"/>
          </a:xfrm>
          <a:custGeom>
            <a:avLst/>
            <a:gdLst/>
            <a:ahLst/>
            <a:cxnLst/>
            <a:rect l="l" t="t" r="r" b="b"/>
            <a:pathLst>
              <a:path w="5228403" h="6900842">
                <a:moveTo>
                  <a:pt x="0" y="0"/>
                </a:moveTo>
                <a:lnTo>
                  <a:pt x="5228403" y="0"/>
                </a:lnTo>
                <a:lnTo>
                  <a:pt x="5228403" y="6900842"/>
                </a:lnTo>
                <a:lnTo>
                  <a:pt x="0" y="690084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8884943" y="2234251"/>
            <a:ext cx="8963729" cy="6900842"/>
          </a:xfrm>
          <a:custGeom>
            <a:avLst/>
            <a:gdLst/>
            <a:ahLst/>
            <a:cxnLst/>
            <a:rect l="l" t="t" r="r" b="b"/>
            <a:pathLst>
              <a:path w="8963729" h="6900842">
                <a:moveTo>
                  <a:pt x="0" y="0"/>
                </a:moveTo>
                <a:lnTo>
                  <a:pt x="8963729" y="0"/>
                </a:lnTo>
                <a:lnTo>
                  <a:pt x="8963729" y="6900842"/>
                </a:lnTo>
                <a:lnTo>
                  <a:pt x="0" y="690084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11791" t="-1785"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6094162" y="2234251"/>
            <a:ext cx="2790782" cy="6900842"/>
          </a:xfrm>
          <a:custGeom>
            <a:avLst/>
            <a:gdLst/>
            <a:ahLst/>
            <a:cxnLst/>
            <a:rect l="l" t="t" r="r" b="b"/>
            <a:pathLst>
              <a:path w="2790782" h="6900842">
                <a:moveTo>
                  <a:pt x="0" y="0"/>
                </a:moveTo>
                <a:lnTo>
                  <a:pt x="2790781" y="0"/>
                </a:lnTo>
                <a:lnTo>
                  <a:pt x="2790781" y="6900842"/>
                </a:lnTo>
                <a:lnTo>
                  <a:pt x="0" y="690084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865759" y="872681"/>
            <a:ext cx="3892487" cy="1361570"/>
          </a:xfrm>
          <a:custGeom>
            <a:avLst/>
            <a:gdLst/>
            <a:ahLst/>
            <a:cxnLst/>
            <a:rect l="l" t="t" r="r" b="b"/>
            <a:pathLst>
              <a:path w="3892487" h="1361570">
                <a:moveTo>
                  <a:pt x="0" y="0"/>
                </a:moveTo>
                <a:lnTo>
                  <a:pt x="3892487" y="0"/>
                </a:lnTo>
                <a:lnTo>
                  <a:pt x="3892487" y="1361570"/>
                </a:lnTo>
                <a:lnTo>
                  <a:pt x="0" y="136157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311532" y="227746"/>
            <a:ext cx="11945486" cy="5476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62"/>
              </a:lnSpc>
            </a:pPr>
            <a:r>
              <a:rPr lang="en-US" sz="3187" b="1">
                <a:solidFill>
                  <a:srgbClr val="CACACA"/>
                </a:solidFill>
                <a:latin typeface="Cousine Bold"/>
                <a:ea typeface="Cousine Bold"/>
                <a:cs typeface="Cousine Bold"/>
                <a:sym typeface="Cousine Bold"/>
              </a:rPr>
              <a:t>So sánh với các phương thức lưu trữ khác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ACA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87707" y="202340"/>
            <a:ext cx="17912586" cy="573093"/>
            <a:chOff x="0" y="0"/>
            <a:chExt cx="4717718" cy="15093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717718" cy="150938"/>
            </a:xfrm>
            <a:custGeom>
              <a:avLst/>
              <a:gdLst/>
              <a:ahLst/>
              <a:cxnLst/>
              <a:rect l="l" t="t" r="r" b="b"/>
              <a:pathLst>
                <a:path w="4717718" h="150938">
                  <a:moveTo>
                    <a:pt x="0" y="0"/>
                  </a:moveTo>
                  <a:lnTo>
                    <a:pt x="4717718" y="0"/>
                  </a:lnTo>
                  <a:lnTo>
                    <a:pt x="4717718" y="150938"/>
                  </a:lnTo>
                  <a:lnTo>
                    <a:pt x="0" y="150938"/>
                  </a:lnTo>
                  <a:close/>
                </a:path>
              </a:pathLst>
            </a:custGeom>
            <a:solidFill>
              <a:srgbClr val="0057CC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717718" cy="1985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87707" y="775433"/>
            <a:ext cx="17912586" cy="9319983"/>
            <a:chOff x="0" y="0"/>
            <a:chExt cx="4717718" cy="245464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717718" cy="2454646"/>
            </a:xfrm>
            <a:custGeom>
              <a:avLst/>
              <a:gdLst/>
              <a:ahLst/>
              <a:cxnLst/>
              <a:rect l="l" t="t" r="r" b="b"/>
              <a:pathLst>
                <a:path w="4717718" h="2454646">
                  <a:moveTo>
                    <a:pt x="0" y="0"/>
                  </a:moveTo>
                  <a:lnTo>
                    <a:pt x="4717718" y="0"/>
                  </a:lnTo>
                  <a:lnTo>
                    <a:pt x="4717718" y="2454646"/>
                  </a:lnTo>
                  <a:lnTo>
                    <a:pt x="0" y="2454646"/>
                  </a:ln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4717718" cy="25022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7554665" y="216072"/>
            <a:ext cx="545628" cy="545628"/>
          </a:xfrm>
          <a:custGeom>
            <a:avLst/>
            <a:gdLst/>
            <a:ahLst/>
            <a:cxnLst/>
            <a:rect l="l" t="t" r="r" b="b"/>
            <a:pathLst>
              <a:path w="545628" h="545628">
                <a:moveTo>
                  <a:pt x="0" y="0"/>
                </a:moveTo>
                <a:lnTo>
                  <a:pt x="545628" y="0"/>
                </a:lnTo>
                <a:lnTo>
                  <a:pt x="545628" y="545628"/>
                </a:lnTo>
                <a:lnTo>
                  <a:pt x="0" y="5456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6990574" y="216072"/>
            <a:ext cx="545628" cy="545628"/>
          </a:xfrm>
          <a:custGeom>
            <a:avLst/>
            <a:gdLst/>
            <a:ahLst/>
            <a:cxnLst/>
            <a:rect l="l" t="t" r="r" b="b"/>
            <a:pathLst>
              <a:path w="545628" h="545628">
                <a:moveTo>
                  <a:pt x="0" y="0"/>
                </a:moveTo>
                <a:lnTo>
                  <a:pt x="545627" y="0"/>
                </a:lnTo>
                <a:lnTo>
                  <a:pt x="545627" y="545628"/>
                </a:lnTo>
                <a:lnTo>
                  <a:pt x="0" y="5456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6425896" y="216072"/>
            <a:ext cx="545628" cy="545628"/>
          </a:xfrm>
          <a:custGeom>
            <a:avLst/>
            <a:gdLst/>
            <a:ahLst/>
            <a:cxnLst/>
            <a:rect l="l" t="t" r="r" b="b"/>
            <a:pathLst>
              <a:path w="545628" h="545628">
                <a:moveTo>
                  <a:pt x="0" y="0"/>
                </a:moveTo>
                <a:lnTo>
                  <a:pt x="545628" y="0"/>
                </a:lnTo>
                <a:lnTo>
                  <a:pt x="545628" y="545628"/>
                </a:lnTo>
                <a:lnTo>
                  <a:pt x="0" y="54562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311532" y="227746"/>
            <a:ext cx="11945486" cy="5476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62"/>
              </a:lnSpc>
            </a:pPr>
            <a:r>
              <a:rPr lang="en-US" sz="3187" b="1">
                <a:solidFill>
                  <a:srgbClr val="CACACA"/>
                </a:solidFill>
                <a:latin typeface="Cousine Bold"/>
                <a:ea typeface="Cousine Bold"/>
                <a:cs typeface="Cousine Bold"/>
                <a:sym typeface="Cousine Bold"/>
              </a:rPr>
              <a:t>Mục lục</a:t>
            </a:r>
          </a:p>
        </p:txBody>
      </p:sp>
      <p:sp>
        <p:nvSpPr>
          <p:cNvPr id="12" name="Freeform 12"/>
          <p:cNvSpPr/>
          <p:nvPr/>
        </p:nvSpPr>
        <p:spPr>
          <a:xfrm>
            <a:off x="2310814" y="3959437"/>
            <a:ext cx="5798369" cy="3088949"/>
          </a:xfrm>
          <a:custGeom>
            <a:avLst/>
            <a:gdLst/>
            <a:ahLst/>
            <a:cxnLst/>
            <a:rect l="l" t="t" r="r" b="b"/>
            <a:pathLst>
              <a:path w="5798369" h="3088949">
                <a:moveTo>
                  <a:pt x="0" y="0"/>
                </a:moveTo>
                <a:lnTo>
                  <a:pt x="5798370" y="0"/>
                </a:lnTo>
                <a:lnTo>
                  <a:pt x="5798370" y="3088949"/>
                </a:lnTo>
                <a:lnTo>
                  <a:pt x="0" y="308894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918190" y="3652219"/>
            <a:ext cx="1048895" cy="1018382"/>
          </a:xfrm>
          <a:custGeom>
            <a:avLst/>
            <a:gdLst/>
            <a:ahLst/>
            <a:cxnLst/>
            <a:rect l="l" t="t" r="r" b="b"/>
            <a:pathLst>
              <a:path w="1048895" h="1018382">
                <a:moveTo>
                  <a:pt x="0" y="0"/>
                </a:moveTo>
                <a:lnTo>
                  <a:pt x="1048895" y="0"/>
                </a:lnTo>
                <a:lnTo>
                  <a:pt x="1048895" y="1018381"/>
                </a:lnTo>
                <a:lnTo>
                  <a:pt x="0" y="101838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7788907" y="6503023"/>
            <a:ext cx="640554" cy="1090726"/>
          </a:xfrm>
          <a:custGeom>
            <a:avLst/>
            <a:gdLst/>
            <a:ahLst/>
            <a:cxnLst/>
            <a:rect l="l" t="t" r="r" b="b"/>
            <a:pathLst>
              <a:path w="640554" h="1090726">
                <a:moveTo>
                  <a:pt x="0" y="0"/>
                </a:moveTo>
                <a:lnTo>
                  <a:pt x="640553" y="0"/>
                </a:lnTo>
                <a:lnTo>
                  <a:pt x="640553" y="1090726"/>
                </a:lnTo>
                <a:lnTo>
                  <a:pt x="0" y="109072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xmlns="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2442638" y="5167540"/>
            <a:ext cx="5534722" cy="9013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07"/>
              </a:lnSpc>
            </a:pPr>
            <a:r>
              <a:rPr lang="en-US" sz="7420" b="1" spc="-252">
                <a:solidFill>
                  <a:srgbClr val="000000"/>
                </a:solidFill>
                <a:latin typeface="Cousine Bold"/>
                <a:ea typeface="Cousine Bold"/>
                <a:cs typeface="Cousine Bold"/>
                <a:sym typeface="Cousine Bold"/>
              </a:rPr>
              <a:t>NỘI DUNG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670231" y="3930862"/>
            <a:ext cx="8589069" cy="2980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74060" lvl="1" indent="-337030" algn="l">
              <a:lnSpc>
                <a:spcPts val="3902"/>
              </a:lnSpc>
              <a:buAutoNum type="arabicPeriod"/>
            </a:pPr>
            <a:r>
              <a:rPr lang="en-US" sz="3122">
                <a:solidFill>
                  <a:srgbClr val="000000"/>
                </a:solidFill>
                <a:latin typeface="Cousine"/>
                <a:ea typeface="Cousine"/>
                <a:cs typeface="Cousine"/>
                <a:sym typeface="Cousine"/>
              </a:rPr>
              <a:t>Nguyên lý hoạt động của SharedPreferences</a:t>
            </a:r>
          </a:p>
          <a:p>
            <a:pPr marL="674060" lvl="1" indent="-337030" algn="l">
              <a:lnSpc>
                <a:spcPts val="3902"/>
              </a:lnSpc>
              <a:buAutoNum type="arabicPeriod"/>
            </a:pPr>
            <a:r>
              <a:rPr lang="en-US" sz="3122">
                <a:solidFill>
                  <a:srgbClr val="000000"/>
                </a:solidFill>
                <a:latin typeface="Cousine"/>
                <a:ea typeface="Cousine"/>
                <a:cs typeface="Cousine"/>
                <a:sym typeface="Cousine"/>
              </a:rPr>
              <a:t>Demo ứng dụng</a:t>
            </a:r>
          </a:p>
          <a:p>
            <a:pPr marL="674060" lvl="1" indent="-337030" algn="l">
              <a:lnSpc>
                <a:spcPts val="3902"/>
              </a:lnSpc>
              <a:buAutoNum type="arabicPeriod"/>
            </a:pPr>
            <a:r>
              <a:rPr lang="en-US" sz="3122">
                <a:solidFill>
                  <a:srgbClr val="000000"/>
                </a:solidFill>
                <a:latin typeface="Cousine"/>
                <a:ea typeface="Cousine"/>
                <a:cs typeface="Cousine"/>
                <a:sym typeface="Cousine"/>
              </a:rPr>
              <a:t>So sánh với các phương thức lưu trữ khác</a:t>
            </a:r>
          </a:p>
          <a:p>
            <a:pPr marL="674060" lvl="1" indent="-337030" algn="l">
              <a:lnSpc>
                <a:spcPts val="3902"/>
              </a:lnSpc>
              <a:buAutoNum type="arabicPeriod"/>
            </a:pPr>
            <a:r>
              <a:rPr lang="en-US" sz="3122">
                <a:solidFill>
                  <a:srgbClr val="000000"/>
                </a:solidFill>
                <a:latin typeface="Cousine"/>
                <a:ea typeface="Cousine"/>
                <a:cs typeface="Cousine"/>
                <a:sym typeface="Cousine"/>
              </a:rPr>
              <a:t>Xử lý lỗi và best practices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ACA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87707" y="202340"/>
            <a:ext cx="17912586" cy="573093"/>
            <a:chOff x="0" y="0"/>
            <a:chExt cx="4717718" cy="15093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717718" cy="150938"/>
            </a:xfrm>
            <a:custGeom>
              <a:avLst/>
              <a:gdLst/>
              <a:ahLst/>
              <a:cxnLst/>
              <a:rect l="l" t="t" r="r" b="b"/>
              <a:pathLst>
                <a:path w="4717718" h="150938">
                  <a:moveTo>
                    <a:pt x="0" y="0"/>
                  </a:moveTo>
                  <a:lnTo>
                    <a:pt x="4717718" y="0"/>
                  </a:lnTo>
                  <a:lnTo>
                    <a:pt x="4717718" y="150938"/>
                  </a:lnTo>
                  <a:lnTo>
                    <a:pt x="0" y="150938"/>
                  </a:lnTo>
                  <a:close/>
                </a:path>
              </a:pathLst>
            </a:custGeom>
            <a:solidFill>
              <a:srgbClr val="0057CC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717718" cy="1985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87707" y="775433"/>
            <a:ext cx="17912586" cy="9319983"/>
            <a:chOff x="0" y="0"/>
            <a:chExt cx="4717718" cy="245464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717718" cy="2454646"/>
            </a:xfrm>
            <a:custGeom>
              <a:avLst/>
              <a:gdLst/>
              <a:ahLst/>
              <a:cxnLst/>
              <a:rect l="l" t="t" r="r" b="b"/>
              <a:pathLst>
                <a:path w="4717718" h="2454646">
                  <a:moveTo>
                    <a:pt x="0" y="0"/>
                  </a:moveTo>
                  <a:lnTo>
                    <a:pt x="4717718" y="0"/>
                  </a:lnTo>
                  <a:lnTo>
                    <a:pt x="4717718" y="2454646"/>
                  </a:lnTo>
                  <a:lnTo>
                    <a:pt x="0" y="2454646"/>
                  </a:ln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4717718" cy="25022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7554665" y="216072"/>
            <a:ext cx="545628" cy="545628"/>
          </a:xfrm>
          <a:custGeom>
            <a:avLst/>
            <a:gdLst/>
            <a:ahLst/>
            <a:cxnLst/>
            <a:rect l="l" t="t" r="r" b="b"/>
            <a:pathLst>
              <a:path w="545628" h="545628">
                <a:moveTo>
                  <a:pt x="0" y="0"/>
                </a:moveTo>
                <a:lnTo>
                  <a:pt x="545628" y="0"/>
                </a:lnTo>
                <a:lnTo>
                  <a:pt x="545628" y="545628"/>
                </a:lnTo>
                <a:lnTo>
                  <a:pt x="0" y="5456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6990574" y="216072"/>
            <a:ext cx="545628" cy="545628"/>
          </a:xfrm>
          <a:custGeom>
            <a:avLst/>
            <a:gdLst/>
            <a:ahLst/>
            <a:cxnLst/>
            <a:rect l="l" t="t" r="r" b="b"/>
            <a:pathLst>
              <a:path w="545628" h="545628">
                <a:moveTo>
                  <a:pt x="0" y="0"/>
                </a:moveTo>
                <a:lnTo>
                  <a:pt x="545627" y="0"/>
                </a:lnTo>
                <a:lnTo>
                  <a:pt x="545627" y="545628"/>
                </a:lnTo>
                <a:lnTo>
                  <a:pt x="0" y="5456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6425896" y="216072"/>
            <a:ext cx="545628" cy="545628"/>
          </a:xfrm>
          <a:custGeom>
            <a:avLst/>
            <a:gdLst/>
            <a:ahLst/>
            <a:cxnLst/>
            <a:rect l="l" t="t" r="r" b="b"/>
            <a:pathLst>
              <a:path w="545628" h="545628">
                <a:moveTo>
                  <a:pt x="0" y="0"/>
                </a:moveTo>
                <a:lnTo>
                  <a:pt x="545628" y="0"/>
                </a:lnTo>
                <a:lnTo>
                  <a:pt x="545628" y="545628"/>
                </a:lnTo>
                <a:lnTo>
                  <a:pt x="0" y="54562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3058668" y="2686547"/>
            <a:ext cx="12170665" cy="4913906"/>
          </a:xfrm>
          <a:custGeom>
            <a:avLst/>
            <a:gdLst/>
            <a:ahLst/>
            <a:cxnLst/>
            <a:rect l="l" t="t" r="r" b="b"/>
            <a:pathLst>
              <a:path w="12170665" h="4913906">
                <a:moveTo>
                  <a:pt x="0" y="0"/>
                </a:moveTo>
                <a:lnTo>
                  <a:pt x="12170664" y="0"/>
                </a:lnTo>
                <a:lnTo>
                  <a:pt x="12170664" y="4913906"/>
                </a:lnTo>
                <a:lnTo>
                  <a:pt x="0" y="491390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311532" y="227746"/>
            <a:ext cx="11945486" cy="5476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62"/>
              </a:lnSpc>
            </a:pPr>
            <a:r>
              <a:rPr lang="en-US" sz="3187" b="1">
                <a:solidFill>
                  <a:srgbClr val="CACACA"/>
                </a:solidFill>
                <a:latin typeface="Cousine Bold"/>
                <a:ea typeface="Cousine Bold"/>
                <a:cs typeface="Cousine Bold"/>
                <a:sym typeface="Cousine Bold"/>
              </a:rPr>
              <a:t>So sánh với các phương thức lưu trữ khác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ACA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87707" y="202340"/>
            <a:ext cx="17912586" cy="573093"/>
            <a:chOff x="0" y="0"/>
            <a:chExt cx="4717718" cy="15093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717718" cy="150938"/>
            </a:xfrm>
            <a:custGeom>
              <a:avLst/>
              <a:gdLst/>
              <a:ahLst/>
              <a:cxnLst/>
              <a:rect l="l" t="t" r="r" b="b"/>
              <a:pathLst>
                <a:path w="4717718" h="150938">
                  <a:moveTo>
                    <a:pt x="0" y="0"/>
                  </a:moveTo>
                  <a:lnTo>
                    <a:pt x="4717718" y="0"/>
                  </a:lnTo>
                  <a:lnTo>
                    <a:pt x="4717718" y="150938"/>
                  </a:lnTo>
                  <a:lnTo>
                    <a:pt x="0" y="150938"/>
                  </a:lnTo>
                  <a:close/>
                </a:path>
              </a:pathLst>
            </a:custGeom>
            <a:solidFill>
              <a:srgbClr val="0057CC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717718" cy="1985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87707" y="775433"/>
            <a:ext cx="17912586" cy="9319983"/>
            <a:chOff x="0" y="0"/>
            <a:chExt cx="4717718" cy="245464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717718" cy="2454646"/>
            </a:xfrm>
            <a:custGeom>
              <a:avLst/>
              <a:gdLst/>
              <a:ahLst/>
              <a:cxnLst/>
              <a:rect l="l" t="t" r="r" b="b"/>
              <a:pathLst>
                <a:path w="4717718" h="2454646">
                  <a:moveTo>
                    <a:pt x="0" y="0"/>
                  </a:moveTo>
                  <a:lnTo>
                    <a:pt x="4717718" y="0"/>
                  </a:lnTo>
                  <a:lnTo>
                    <a:pt x="4717718" y="2454646"/>
                  </a:lnTo>
                  <a:lnTo>
                    <a:pt x="0" y="2454646"/>
                  </a:ln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4717718" cy="25022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7554665" y="216072"/>
            <a:ext cx="545628" cy="545628"/>
          </a:xfrm>
          <a:custGeom>
            <a:avLst/>
            <a:gdLst/>
            <a:ahLst/>
            <a:cxnLst/>
            <a:rect l="l" t="t" r="r" b="b"/>
            <a:pathLst>
              <a:path w="545628" h="545628">
                <a:moveTo>
                  <a:pt x="0" y="0"/>
                </a:moveTo>
                <a:lnTo>
                  <a:pt x="545628" y="0"/>
                </a:lnTo>
                <a:lnTo>
                  <a:pt x="545628" y="545628"/>
                </a:lnTo>
                <a:lnTo>
                  <a:pt x="0" y="5456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6990574" y="216072"/>
            <a:ext cx="545628" cy="545628"/>
          </a:xfrm>
          <a:custGeom>
            <a:avLst/>
            <a:gdLst/>
            <a:ahLst/>
            <a:cxnLst/>
            <a:rect l="l" t="t" r="r" b="b"/>
            <a:pathLst>
              <a:path w="545628" h="545628">
                <a:moveTo>
                  <a:pt x="0" y="0"/>
                </a:moveTo>
                <a:lnTo>
                  <a:pt x="545627" y="0"/>
                </a:lnTo>
                <a:lnTo>
                  <a:pt x="545627" y="545628"/>
                </a:lnTo>
                <a:lnTo>
                  <a:pt x="0" y="5456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6425896" y="216072"/>
            <a:ext cx="545628" cy="545628"/>
          </a:xfrm>
          <a:custGeom>
            <a:avLst/>
            <a:gdLst/>
            <a:ahLst/>
            <a:cxnLst/>
            <a:rect l="l" t="t" r="r" b="b"/>
            <a:pathLst>
              <a:path w="545628" h="545628">
                <a:moveTo>
                  <a:pt x="0" y="0"/>
                </a:moveTo>
                <a:lnTo>
                  <a:pt x="545628" y="0"/>
                </a:lnTo>
                <a:lnTo>
                  <a:pt x="545628" y="545628"/>
                </a:lnTo>
                <a:lnTo>
                  <a:pt x="0" y="54562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2764225" y="1870725"/>
            <a:ext cx="12759550" cy="7129398"/>
          </a:xfrm>
          <a:custGeom>
            <a:avLst/>
            <a:gdLst/>
            <a:ahLst/>
            <a:cxnLst/>
            <a:rect l="l" t="t" r="r" b="b"/>
            <a:pathLst>
              <a:path w="12759550" h="7129398">
                <a:moveTo>
                  <a:pt x="0" y="0"/>
                </a:moveTo>
                <a:lnTo>
                  <a:pt x="12759550" y="0"/>
                </a:lnTo>
                <a:lnTo>
                  <a:pt x="12759550" y="7129398"/>
                </a:lnTo>
                <a:lnTo>
                  <a:pt x="0" y="712939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311532" y="227746"/>
            <a:ext cx="11945486" cy="5476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62"/>
              </a:lnSpc>
            </a:pPr>
            <a:r>
              <a:rPr lang="en-US" sz="3187" b="1">
                <a:solidFill>
                  <a:srgbClr val="CACACA"/>
                </a:solidFill>
                <a:latin typeface="Cousine Bold"/>
                <a:ea typeface="Cousine Bold"/>
                <a:cs typeface="Cousine Bold"/>
                <a:sym typeface="Cousine Bold"/>
              </a:rPr>
              <a:t>So sánh với các phương thức lưu trữ khác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ACA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87707" y="202340"/>
            <a:ext cx="17912586" cy="573093"/>
            <a:chOff x="0" y="0"/>
            <a:chExt cx="4717718" cy="15093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717718" cy="150938"/>
            </a:xfrm>
            <a:custGeom>
              <a:avLst/>
              <a:gdLst/>
              <a:ahLst/>
              <a:cxnLst/>
              <a:rect l="l" t="t" r="r" b="b"/>
              <a:pathLst>
                <a:path w="4717718" h="150938">
                  <a:moveTo>
                    <a:pt x="0" y="0"/>
                  </a:moveTo>
                  <a:lnTo>
                    <a:pt x="4717718" y="0"/>
                  </a:lnTo>
                  <a:lnTo>
                    <a:pt x="4717718" y="150938"/>
                  </a:lnTo>
                  <a:lnTo>
                    <a:pt x="0" y="150938"/>
                  </a:lnTo>
                  <a:close/>
                </a:path>
              </a:pathLst>
            </a:custGeom>
            <a:solidFill>
              <a:srgbClr val="0057CC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717718" cy="1985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87707" y="775433"/>
            <a:ext cx="17912586" cy="9319983"/>
            <a:chOff x="0" y="0"/>
            <a:chExt cx="4717718" cy="245464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717718" cy="2454646"/>
            </a:xfrm>
            <a:custGeom>
              <a:avLst/>
              <a:gdLst/>
              <a:ahLst/>
              <a:cxnLst/>
              <a:rect l="l" t="t" r="r" b="b"/>
              <a:pathLst>
                <a:path w="4717718" h="2454646">
                  <a:moveTo>
                    <a:pt x="0" y="0"/>
                  </a:moveTo>
                  <a:lnTo>
                    <a:pt x="4717718" y="0"/>
                  </a:lnTo>
                  <a:lnTo>
                    <a:pt x="4717718" y="2454646"/>
                  </a:lnTo>
                  <a:lnTo>
                    <a:pt x="0" y="2454646"/>
                  </a:ln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4717718" cy="25022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7554665" y="216072"/>
            <a:ext cx="545628" cy="545628"/>
          </a:xfrm>
          <a:custGeom>
            <a:avLst/>
            <a:gdLst/>
            <a:ahLst/>
            <a:cxnLst/>
            <a:rect l="l" t="t" r="r" b="b"/>
            <a:pathLst>
              <a:path w="545628" h="545628">
                <a:moveTo>
                  <a:pt x="0" y="0"/>
                </a:moveTo>
                <a:lnTo>
                  <a:pt x="545628" y="0"/>
                </a:lnTo>
                <a:lnTo>
                  <a:pt x="545628" y="545628"/>
                </a:lnTo>
                <a:lnTo>
                  <a:pt x="0" y="5456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6990574" y="216072"/>
            <a:ext cx="545628" cy="545628"/>
          </a:xfrm>
          <a:custGeom>
            <a:avLst/>
            <a:gdLst/>
            <a:ahLst/>
            <a:cxnLst/>
            <a:rect l="l" t="t" r="r" b="b"/>
            <a:pathLst>
              <a:path w="545628" h="545628">
                <a:moveTo>
                  <a:pt x="0" y="0"/>
                </a:moveTo>
                <a:lnTo>
                  <a:pt x="545627" y="0"/>
                </a:lnTo>
                <a:lnTo>
                  <a:pt x="545627" y="545628"/>
                </a:lnTo>
                <a:lnTo>
                  <a:pt x="0" y="5456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6425896" y="216072"/>
            <a:ext cx="545628" cy="545628"/>
          </a:xfrm>
          <a:custGeom>
            <a:avLst/>
            <a:gdLst/>
            <a:ahLst/>
            <a:cxnLst/>
            <a:rect l="l" t="t" r="r" b="b"/>
            <a:pathLst>
              <a:path w="545628" h="545628">
                <a:moveTo>
                  <a:pt x="0" y="0"/>
                </a:moveTo>
                <a:lnTo>
                  <a:pt x="545628" y="0"/>
                </a:lnTo>
                <a:lnTo>
                  <a:pt x="545628" y="545628"/>
                </a:lnTo>
                <a:lnTo>
                  <a:pt x="0" y="54562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5355977" y="2409741"/>
            <a:ext cx="7576045" cy="6051366"/>
          </a:xfrm>
          <a:custGeom>
            <a:avLst/>
            <a:gdLst/>
            <a:ahLst/>
            <a:cxnLst/>
            <a:rect l="l" t="t" r="r" b="b"/>
            <a:pathLst>
              <a:path w="7576045" h="6051366">
                <a:moveTo>
                  <a:pt x="0" y="0"/>
                </a:moveTo>
                <a:lnTo>
                  <a:pt x="7576046" y="0"/>
                </a:lnTo>
                <a:lnTo>
                  <a:pt x="7576046" y="6051366"/>
                </a:lnTo>
                <a:lnTo>
                  <a:pt x="0" y="605136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028700" y="1028700"/>
            <a:ext cx="3929338" cy="2469502"/>
          </a:xfrm>
          <a:custGeom>
            <a:avLst/>
            <a:gdLst/>
            <a:ahLst/>
            <a:cxnLst/>
            <a:rect l="l" t="t" r="r" b="b"/>
            <a:pathLst>
              <a:path w="3929338" h="2469502">
                <a:moveTo>
                  <a:pt x="0" y="0"/>
                </a:moveTo>
                <a:lnTo>
                  <a:pt x="3929338" y="0"/>
                </a:lnTo>
                <a:lnTo>
                  <a:pt x="3929338" y="2469502"/>
                </a:lnTo>
                <a:lnTo>
                  <a:pt x="0" y="246950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311532" y="227746"/>
            <a:ext cx="11945486" cy="5476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62"/>
              </a:lnSpc>
            </a:pPr>
            <a:r>
              <a:rPr lang="en-US" sz="3187" b="1">
                <a:solidFill>
                  <a:srgbClr val="CACACA"/>
                </a:solidFill>
                <a:latin typeface="Cousine Bold"/>
                <a:ea typeface="Cousine Bold"/>
                <a:cs typeface="Cousine Bold"/>
                <a:sym typeface="Cousine Bold"/>
              </a:rPr>
              <a:t>So sánh với các phương thức lưu trữ khác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ACA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87707" y="202340"/>
            <a:ext cx="17912586" cy="573093"/>
            <a:chOff x="0" y="0"/>
            <a:chExt cx="4717718" cy="15093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717718" cy="150938"/>
            </a:xfrm>
            <a:custGeom>
              <a:avLst/>
              <a:gdLst/>
              <a:ahLst/>
              <a:cxnLst/>
              <a:rect l="l" t="t" r="r" b="b"/>
              <a:pathLst>
                <a:path w="4717718" h="150938">
                  <a:moveTo>
                    <a:pt x="0" y="0"/>
                  </a:moveTo>
                  <a:lnTo>
                    <a:pt x="4717718" y="0"/>
                  </a:lnTo>
                  <a:lnTo>
                    <a:pt x="4717718" y="150938"/>
                  </a:lnTo>
                  <a:lnTo>
                    <a:pt x="0" y="150938"/>
                  </a:lnTo>
                  <a:close/>
                </a:path>
              </a:pathLst>
            </a:custGeom>
            <a:solidFill>
              <a:srgbClr val="0057CC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717718" cy="1985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87707" y="775433"/>
            <a:ext cx="17912586" cy="9319983"/>
            <a:chOff x="0" y="0"/>
            <a:chExt cx="4717718" cy="245464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717718" cy="2454646"/>
            </a:xfrm>
            <a:custGeom>
              <a:avLst/>
              <a:gdLst/>
              <a:ahLst/>
              <a:cxnLst/>
              <a:rect l="l" t="t" r="r" b="b"/>
              <a:pathLst>
                <a:path w="4717718" h="2454646">
                  <a:moveTo>
                    <a:pt x="0" y="0"/>
                  </a:moveTo>
                  <a:lnTo>
                    <a:pt x="4717718" y="0"/>
                  </a:lnTo>
                  <a:lnTo>
                    <a:pt x="4717718" y="2454646"/>
                  </a:lnTo>
                  <a:lnTo>
                    <a:pt x="0" y="2454646"/>
                  </a:ln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4717718" cy="25022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7554665" y="216072"/>
            <a:ext cx="545628" cy="545628"/>
          </a:xfrm>
          <a:custGeom>
            <a:avLst/>
            <a:gdLst/>
            <a:ahLst/>
            <a:cxnLst/>
            <a:rect l="l" t="t" r="r" b="b"/>
            <a:pathLst>
              <a:path w="545628" h="545628">
                <a:moveTo>
                  <a:pt x="0" y="0"/>
                </a:moveTo>
                <a:lnTo>
                  <a:pt x="545628" y="0"/>
                </a:lnTo>
                <a:lnTo>
                  <a:pt x="545628" y="545628"/>
                </a:lnTo>
                <a:lnTo>
                  <a:pt x="0" y="5456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6990574" y="216072"/>
            <a:ext cx="545628" cy="545628"/>
          </a:xfrm>
          <a:custGeom>
            <a:avLst/>
            <a:gdLst/>
            <a:ahLst/>
            <a:cxnLst/>
            <a:rect l="l" t="t" r="r" b="b"/>
            <a:pathLst>
              <a:path w="545628" h="545628">
                <a:moveTo>
                  <a:pt x="0" y="0"/>
                </a:moveTo>
                <a:lnTo>
                  <a:pt x="545627" y="0"/>
                </a:lnTo>
                <a:lnTo>
                  <a:pt x="545627" y="545628"/>
                </a:lnTo>
                <a:lnTo>
                  <a:pt x="0" y="5456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6425896" y="216072"/>
            <a:ext cx="545628" cy="545628"/>
          </a:xfrm>
          <a:custGeom>
            <a:avLst/>
            <a:gdLst/>
            <a:ahLst/>
            <a:cxnLst/>
            <a:rect l="l" t="t" r="r" b="b"/>
            <a:pathLst>
              <a:path w="545628" h="545628">
                <a:moveTo>
                  <a:pt x="0" y="0"/>
                </a:moveTo>
                <a:lnTo>
                  <a:pt x="545628" y="0"/>
                </a:lnTo>
                <a:lnTo>
                  <a:pt x="545628" y="545628"/>
                </a:lnTo>
                <a:lnTo>
                  <a:pt x="0" y="54562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267700" y="1660871"/>
            <a:ext cx="15991600" cy="8059092"/>
          </a:xfrm>
          <a:custGeom>
            <a:avLst/>
            <a:gdLst/>
            <a:ahLst/>
            <a:cxnLst/>
            <a:rect l="l" t="t" r="r" b="b"/>
            <a:pathLst>
              <a:path w="15991600" h="8059092">
                <a:moveTo>
                  <a:pt x="0" y="0"/>
                </a:moveTo>
                <a:lnTo>
                  <a:pt x="15991600" y="0"/>
                </a:lnTo>
                <a:lnTo>
                  <a:pt x="15991600" y="8059092"/>
                </a:lnTo>
                <a:lnTo>
                  <a:pt x="0" y="805909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311532" y="227746"/>
            <a:ext cx="11945486" cy="5476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62"/>
              </a:lnSpc>
            </a:pPr>
            <a:r>
              <a:rPr lang="en-US" sz="3187" b="1">
                <a:solidFill>
                  <a:srgbClr val="CACACA"/>
                </a:solidFill>
                <a:latin typeface="Cousine Bold"/>
                <a:ea typeface="Cousine Bold"/>
                <a:cs typeface="Cousine Bold"/>
                <a:sym typeface="Cousine Bold"/>
              </a:rPr>
              <a:t>So sánh với các phương thức lưu trữ khác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145942" y="1006902"/>
            <a:ext cx="13996115" cy="4578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 i="1" dirty="0" err="1">
                <a:solidFill>
                  <a:srgbClr val="000000"/>
                </a:solidFill>
                <a:latin typeface="Cousine Italics"/>
                <a:ea typeface="Cousine Italics"/>
                <a:cs typeface="Cousine Italics"/>
                <a:sym typeface="Cousine Italics"/>
              </a:rPr>
              <a:t>Bảng</a:t>
            </a:r>
            <a:r>
              <a:rPr lang="en-US" sz="2599" i="1" dirty="0">
                <a:solidFill>
                  <a:srgbClr val="000000"/>
                </a:solidFill>
                <a:latin typeface="Cousine Italics"/>
                <a:ea typeface="Cousine Italics"/>
                <a:cs typeface="Cousine Italics"/>
                <a:sym typeface="Cousine Italics"/>
              </a:rPr>
              <a:t> 1: </a:t>
            </a:r>
            <a:r>
              <a:rPr lang="en-US" sz="2599" i="1" dirty="0" err="1">
                <a:solidFill>
                  <a:srgbClr val="000000"/>
                </a:solidFill>
                <a:latin typeface="Cousine Italics"/>
                <a:ea typeface="Cousine Italics"/>
                <a:cs typeface="Cousine Italics"/>
                <a:sym typeface="Cousine Italics"/>
              </a:rPr>
              <a:t>Bảng</a:t>
            </a:r>
            <a:r>
              <a:rPr lang="en-US" sz="2599" i="1" dirty="0">
                <a:solidFill>
                  <a:srgbClr val="000000"/>
                </a:solidFill>
                <a:latin typeface="Cousine Italics"/>
                <a:ea typeface="Cousine Italics"/>
                <a:cs typeface="Cousine Italics"/>
                <a:sym typeface="Cousine Italics"/>
              </a:rPr>
              <a:t> </a:t>
            </a:r>
            <a:r>
              <a:rPr lang="en-US" sz="2599" i="1" dirty="0" err="1">
                <a:solidFill>
                  <a:srgbClr val="000000"/>
                </a:solidFill>
                <a:latin typeface="Cousine Italics"/>
                <a:ea typeface="Cousine Italics"/>
                <a:cs typeface="Cousine Italics"/>
                <a:sym typeface="Cousine Italics"/>
              </a:rPr>
              <a:t>tổng</a:t>
            </a:r>
            <a:r>
              <a:rPr lang="en-US" sz="2599" i="1" dirty="0">
                <a:solidFill>
                  <a:srgbClr val="000000"/>
                </a:solidFill>
                <a:latin typeface="Cousine Italics"/>
                <a:ea typeface="Cousine Italics"/>
                <a:cs typeface="Cousine Italics"/>
                <a:sym typeface="Cousine Italics"/>
              </a:rPr>
              <a:t> </a:t>
            </a:r>
            <a:r>
              <a:rPr lang="en-US" sz="2599" i="1" dirty="0" err="1">
                <a:solidFill>
                  <a:srgbClr val="000000"/>
                </a:solidFill>
                <a:latin typeface="Cousine Italics"/>
                <a:ea typeface="Cousine Italics"/>
                <a:cs typeface="Cousine Italics"/>
                <a:sym typeface="Cousine Italics"/>
              </a:rPr>
              <a:t>hợp</a:t>
            </a:r>
            <a:r>
              <a:rPr lang="en-US" sz="2599" i="1" dirty="0">
                <a:solidFill>
                  <a:srgbClr val="000000"/>
                </a:solidFill>
                <a:latin typeface="Cousine Italics"/>
                <a:ea typeface="Cousine Italics"/>
                <a:cs typeface="Cousine Italics"/>
                <a:sym typeface="Cousine Italics"/>
              </a:rPr>
              <a:t> so </a:t>
            </a:r>
            <a:r>
              <a:rPr lang="en-US" sz="2599" i="1" dirty="0" err="1">
                <a:solidFill>
                  <a:srgbClr val="000000"/>
                </a:solidFill>
                <a:latin typeface="Cousine Italics"/>
                <a:ea typeface="Cousine Italics"/>
                <a:cs typeface="Cousine Italics"/>
                <a:sym typeface="Cousine Italics"/>
              </a:rPr>
              <a:t>sánh</a:t>
            </a:r>
            <a:r>
              <a:rPr lang="en-US" sz="2599" i="1" dirty="0">
                <a:solidFill>
                  <a:srgbClr val="000000"/>
                </a:solidFill>
                <a:latin typeface="Cousine Italics"/>
                <a:ea typeface="Cousine Italics"/>
                <a:cs typeface="Cousine Italics"/>
                <a:sym typeface="Cousine Italics"/>
              </a:rPr>
              <a:t> </a:t>
            </a:r>
            <a:r>
              <a:rPr lang="en-US" sz="2599" i="1" dirty="0" err="1">
                <a:solidFill>
                  <a:srgbClr val="000000"/>
                </a:solidFill>
                <a:latin typeface="Cousine Italics"/>
                <a:ea typeface="Cousine Italics"/>
                <a:cs typeface="Cousine Italics"/>
                <a:sym typeface="Cousine Italics"/>
              </a:rPr>
              <a:t>các</a:t>
            </a:r>
            <a:r>
              <a:rPr lang="en-US" sz="2599" i="1" dirty="0">
                <a:solidFill>
                  <a:srgbClr val="000000"/>
                </a:solidFill>
                <a:latin typeface="Cousine Italics"/>
                <a:ea typeface="Cousine Italics"/>
                <a:cs typeface="Cousine Italics"/>
                <a:sym typeface="Cousine Italics"/>
              </a:rPr>
              <a:t> </a:t>
            </a:r>
            <a:r>
              <a:rPr lang="en-US" sz="2599" i="1" dirty="0" err="1">
                <a:solidFill>
                  <a:srgbClr val="000000"/>
                </a:solidFill>
                <a:latin typeface="Cousine Italics"/>
                <a:ea typeface="Cousine Italics"/>
                <a:cs typeface="Cousine Italics"/>
                <a:sym typeface="Cousine Italics"/>
              </a:rPr>
              <a:t>phương</a:t>
            </a:r>
            <a:r>
              <a:rPr lang="en-US" sz="2599" i="1" dirty="0">
                <a:solidFill>
                  <a:srgbClr val="000000"/>
                </a:solidFill>
                <a:latin typeface="Cousine Italics"/>
                <a:ea typeface="Cousine Italics"/>
                <a:cs typeface="Cousine Italics"/>
                <a:sym typeface="Cousine Italics"/>
              </a:rPr>
              <a:t> </a:t>
            </a:r>
            <a:r>
              <a:rPr lang="en-US" sz="2599" i="1" dirty="0" err="1">
                <a:solidFill>
                  <a:srgbClr val="000000"/>
                </a:solidFill>
                <a:latin typeface="Cousine Italics"/>
                <a:ea typeface="Cousine Italics"/>
                <a:cs typeface="Cousine Italics"/>
                <a:sym typeface="Cousine Italics"/>
              </a:rPr>
              <a:t>thức</a:t>
            </a:r>
            <a:r>
              <a:rPr lang="en-US" sz="2599" i="1" dirty="0">
                <a:solidFill>
                  <a:srgbClr val="000000"/>
                </a:solidFill>
                <a:latin typeface="Cousine Italics"/>
                <a:ea typeface="Cousine Italics"/>
                <a:cs typeface="Cousine Italics"/>
                <a:sym typeface="Cousine Italics"/>
              </a:rPr>
              <a:t> </a:t>
            </a:r>
            <a:r>
              <a:rPr lang="en-US" sz="2599" i="1" dirty="0" err="1">
                <a:solidFill>
                  <a:srgbClr val="000000"/>
                </a:solidFill>
                <a:latin typeface="Cousine Italics"/>
                <a:ea typeface="Cousine Italics"/>
                <a:cs typeface="Cousine Italics"/>
                <a:sym typeface="Cousine Italics"/>
              </a:rPr>
              <a:t>lưu</a:t>
            </a:r>
            <a:r>
              <a:rPr lang="en-US" sz="2599" i="1" dirty="0">
                <a:solidFill>
                  <a:srgbClr val="000000"/>
                </a:solidFill>
                <a:latin typeface="Cousine Italics"/>
                <a:ea typeface="Cousine Italics"/>
                <a:cs typeface="Cousine Italics"/>
                <a:sym typeface="Cousine Italics"/>
              </a:rPr>
              <a:t> </a:t>
            </a:r>
            <a:r>
              <a:rPr lang="en-US" sz="2599" i="1" dirty="0" err="1">
                <a:solidFill>
                  <a:srgbClr val="000000"/>
                </a:solidFill>
                <a:latin typeface="Cousine Italics"/>
                <a:ea typeface="Cousine Italics"/>
                <a:cs typeface="Cousine Italics"/>
                <a:sym typeface="Cousine Italics"/>
              </a:rPr>
              <a:t>trữ</a:t>
            </a:r>
            <a:r>
              <a:rPr lang="en-US" sz="2599" i="1" dirty="0">
                <a:solidFill>
                  <a:srgbClr val="000000"/>
                </a:solidFill>
                <a:latin typeface="Cousine Italics"/>
                <a:ea typeface="Cousine Italics"/>
                <a:cs typeface="Cousine Italics"/>
                <a:sym typeface="Cousine Italics"/>
              </a:rPr>
              <a:t> </a:t>
            </a:r>
            <a:r>
              <a:rPr lang="en-US" sz="2599" i="1" dirty="0" err="1">
                <a:solidFill>
                  <a:srgbClr val="000000"/>
                </a:solidFill>
                <a:latin typeface="Cousine Italics"/>
                <a:ea typeface="Cousine Italics"/>
                <a:cs typeface="Cousine Italics"/>
                <a:sym typeface="Cousine Italics"/>
              </a:rPr>
              <a:t>trong</a:t>
            </a:r>
            <a:r>
              <a:rPr lang="en-US" sz="2599" i="1" dirty="0">
                <a:solidFill>
                  <a:srgbClr val="000000"/>
                </a:solidFill>
                <a:latin typeface="Cousine Italics"/>
                <a:ea typeface="Cousine Italics"/>
                <a:cs typeface="Cousine Italics"/>
                <a:sym typeface="Cousine Italics"/>
              </a:rPr>
              <a:t> Flutter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ACA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87707" y="202340"/>
            <a:ext cx="17912586" cy="573093"/>
            <a:chOff x="0" y="0"/>
            <a:chExt cx="4717718" cy="15093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717718" cy="150938"/>
            </a:xfrm>
            <a:custGeom>
              <a:avLst/>
              <a:gdLst/>
              <a:ahLst/>
              <a:cxnLst/>
              <a:rect l="l" t="t" r="r" b="b"/>
              <a:pathLst>
                <a:path w="4717718" h="150938">
                  <a:moveTo>
                    <a:pt x="0" y="0"/>
                  </a:moveTo>
                  <a:lnTo>
                    <a:pt x="4717718" y="0"/>
                  </a:lnTo>
                  <a:lnTo>
                    <a:pt x="4717718" y="150938"/>
                  </a:lnTo>
                  <a:lnTo>
                    <a:pt x="0" y="150938"/>
                  </a:lnTo>
                  <a:close/>
                </a:path>
              </a:pathLst>
            </a:custGeom>
            <a:solidFill>
              <a:srgbClr val="0057CC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717718" cy="1985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87707" y="775433"/>
            <a:ext cx="17912586" cy="9319983"/>
            <a:chOff x="0" y="0"/>
            <a:chExt cx="4717718" cy="245464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717718" cy="2454646"/>
            </a:xfrm>
            <a:custGeom>
              <a:avLst/>
              <a:gdLst/>
              <a:ahLst/>
              <a:cxnLst/>
              <a:rect l="l" t="t" r="r" b="b"/>
              <a:pathLst>
                <a:path w="4717718" h="2454646">
                  <a:moveTo>
                    <a:pt x="0" y="0"/>
                  </a:moveTo>
                  <a:lnTo>
                    <a:pt x="4717718" y="0"/>
                  </a:lnTo>
                  <a:lnTo>
                    <a:pt x="4717718" y="2454646"/>
                  </a:lnTo>
                  <a:lnTo>
                    <a:pt x="0" y="2454646"/>
                  </a:ln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4717718" cy="25022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7554665" y="216072"/>
            <a:ext cx="545628" cy="545628"/>
          </a:xfrm>
          <a:custGeom>
            <a:avLst/>
            <a:gdLst/>
            <a:ahLst/>
            <a:cxnLst/>
            <a:rect l="l" t="t" r="r" b="b"/>
            <a:pathLst>
              <a:path w="545628" h="545628">
                <a:moveTo>
                  <a:pt x="0" y="0"/>
                </a:moveTo>
                <a:lnTo>
                  <a:pt x="545628" y="0"/>
                </a:lnTo>
                <a:lnTo>
                  <a:pt x="545628" y="545628"/>
                </a:lnTo>
                <a:lnTo>
                  <a:pt x="0" y="5456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6990574" y="216072"/>
            <a:ext cx="545628" cy="545628"/>
          </a:xfrm>
          <a:custGeom>
            <a:avLst/>
            <a:gdLst/>
            <a:ahLst/>
            <a:cxnLst/>
            <a:rect l="l" t="t" r="r" b="b"/>
            <a:pathLst>
              <a:path w="545628" h="545628">
                <a:moveTo>
                  <a:pt x="0" y="0"/>
                </a:moveTo>
                <a:lnTo>
                  <a:pt x="545627" y="0"/>
                </a:lnTo>
                <a:lnTo>
                  <a:pt x="545627" y="545628"/>
                </a:lnTo>
                <a:lnTo>
                  <a:pt x="0" y="5456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6425896" y="216072"/>
            <a:ext cx="545628" cy="545628"/>
          </a:xfrm>
          <a:custGeom>
            <a:avLst/>
            <a:gdLst/>
            <a:ahLst/>
            <a:cxnLst/>
            <a:rect l="l" t="t" r="r" b="b"/>
            <a:pathLst>
              <a:path w="545628" h="545628">
                <a:moveTo>
                  <a:pt x="0" y="0"/>
                </a:moveTo>
                <a:lnTo>
                  <a:pt x="545628" y="0"/>
                </a:lnTo>
                <a:lnTo>
                  <a:pt x="545628" y="545628"/>
                </a:lnTo>
                <a:lnTo>
                  <a:pt x="0" y="54562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385965" y="1727009"/>
            <a:ext cx="15585558" cy="7823339"/>
          </a:xfrm>
          <a:custGeom>
            <a:avLst/>
            <a:gdLst/>
            <a:ahLst/>
            <a:cxnLst/>
            <a:rect l="l" t="t" r="r" b="b"/>
            <a:pathLst>
              <a:path w="15585558" h="7823339">
                <a:moveTo>
                  <a:pt x="0" y="0"/>
                </a:moveTo>
                <a:lnTo>
                  <a:pt x="15585559" y="0"/>
                </a:lnTo>
                <a:lnTo>
                  <a:pt x="15585559" y="7823339"/>
                </a:lnTo>
                <a:lnTo>
                  <a:pt x="0" y="782333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311532" y="227746"/>
            <a:ext cx="11945486" cy="5476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62"/>
              </a:lnSpc>
            </a:pPr>
            <a:r>
              <a:rPr lang="en-US" sz="3187" b="1">
                <a:solidFill>
                  <a:srgbClr val="CACACA"/>
                </a:solidFill>
                <a:latin typeface="Cousine Bold"/>
                <a:ea typeface="Cousine Bold"/>
                <a:cs typeface="Cousine Bold"/>
                <a:sym typeface="Cousine Bold"/>
              </a:rPr>
              <a:t>So sánh với các phương thức lưu trữ khác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336442" y="998988"/>
            <a:ext cx="13615115" cy="4578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 i="1" dirty="0" err="1">
                <a:solidFill>
                  <a:srgbClr val="000000"/>
                </a:solidFill>
                <a:latin typeface="Cousine Italics"/>
                <a:ea typeface="Cousine Italics"/>
                <a:cs typeface="Cousine Italics"/>
                <a:sym typeface="Cousine Italics"/>
              </a:rPr>
              <a:t>Bảng</a:t>
            </a:r>
            <a:r>
              <a:rPr lang="en-US" sz="2599" i="1" dirty="0">
                <a:solidFill>
                  <a:srgbClr val="000000"/>
                </a:solidFill>
                <a:latin typeface="Cousine Italics"/>
                <a:ea typeface="Cousine Italics"/>
                <a:cs typeface="Cousine Italics"/>
                <a:sym typeface="Cousine Italics"/>
              </a:rPr>
              <a:t> 1: </a:t>
            </a:r>
            <a:r>
              <a:rPr lang="en-US" sz="2599" i="1" dirty="0" err="1">
                <a:solidFill>
                  <a:srgbClr val="000000"/>
                </a:solidFill>
                <a:latin typeface="Cousine Italics"/>
                <a:ea typeface="Cousine Italics"/>
                <a:cs typeface="Cousine Italics"/>
                <a:sym typeface="Cousine Italics"/>
              </a:rPr>
              <a:t>Bảng</a:t>
            </a:r>
            <a:r>
              <a:rPr lang="en-US" sz="2599" i="1" dirty="0">
                <a:solidFill>
                  <a:srgbClr val="000000"/>
                </a:solidFill>
                <a:latin typeface="Cousine Italics"/>
                <a:ea typeface="Cousine Italics"/>
                <a:cs typeface="Cousine Italics"/>
                <a:sym typeface="Cousine Italics"/>
              </a:rPr>
              <a:t> </a:t>
            </a:r>
            <a:r>
              <a:rPr lang="en-US" sz="2599" i="1" dirty="0" err="1">
                <a:solidFill>
                  <a:srgbClr val="000000"/>
                </a:solidFill>
                <a:latin typeface="Cousine Italics"/>
                <a:ea typeface="Cousine Italics"/>
                <a:cs typeface="Cousine Italics"/>
                <a:sym typeface="Cousine Italics"/>
              </a:rPr>
              <a:t>tổng</a:t>
            </a:r>
            <a:r>
              <a:rPr lang="en-US" sz="2599" i="1" dirty="0">
                <a:solidFill>
                  <a:srgbClr val="000000"/>
                </a:solidFill>
                <a:latin typeface="Cousine Italics"/>
                <a:ea typeface="Cousine Italics"/>
                <a:cs typeface="Cousine Italics"/>
                <a:sym typeface="Cousine Italics"/>
              </a:rPr>
              <a:t> </a:t>
            </a:r>
            <a:r>
              <a:rPr lang="en-US" sz="2599" i="1" dirty="0" err="1">
                <a:solidFill>
                  <a:srgbClr val="000000"/>
                </a:solidFill>
                <a:latin typeface="Cousine Italics"/>
                <a:ea typeface="Cousine Italics"/>
                <a:cs typeface="Cousine Italics"/>
                <a:sym typeface="Cousine Italics"/>
              </a:rPr>
              <a:t>hợp</a:t>
            </a:r>
            <a:r>
              <a:rPr lang="en-US" sz="2599" i="1" dirty="0">
                <a:solidFill>
                  <a:srgbClr val="000000"/>
                </a:solidFill>
                <a:latin typeface="Cousine Italics"/>
                <a:ea typeface="Cousine Italics"/>
                <a:cs typeface="Cousine Italics"/>
                <a:sym typeface="Cousine Italics"/>
              </a:rPr>
              <a:t> so </a:t>
            </a:r>
            <a:r>
              <a:rPr lang="en-US" sz="2599" i="1" dirty="0" err="1">
                <a:solidFill>
                  <a:srgbClr val="000000"/>
                </a:solidFill>
                <a:latin typeface="Cousine Italics"/>
                <a:ea typeface="Cousine Italics"/>
                <a:cs typeface="Cousine Italics"/>
                <a:sym typeface="Cousine Italics"/>
              </a:rPr>
              <a:t>sánh</a:t>
            </a:r>
            <a:r>
              <a:rPr lang="en-US" sz="2599" i="1" dirty="0">
                <a:solidFill>
                  <a:srgbClr val="000000"/>
                </a:solidFill>
                <a:latin typeface="Cousine Italics"/>
                <a:ea typeface="Cousine Italics"/>
                <a:cs typeface="Cousine Italics"/>
                <a:sym typeface="Cousine Italics"/>
              </a:rPr>
              <a:t> </a:t>
            </a:r>
            <a:r>
              <a:rPr lang="en-US" sz="2599" i="1" dirty="0" err="1">
                <a:solidFill>
                  <a:srgbClr val="000000"/>
                </a:solidFill>
                <a:latin typeface="Cousine Italics"/>
                <a:ea typeface="Cousine Italics"/>
                <a:cs typeface="Cousine Italics"/>
                <a:sym typeface="Cousine Italics"/>
              </a:rPr>
              <a:t>các</a:t>
            </a:r>
            <a:r>
              <a:rPr lang="en-US" sz="2599" i="1" dirty="0">
                <a:solidFill>
                  <a:srgbClr val="000000"/>
                </a:solidFill>
                <a:latin typeface="Cousine Italics"/>
                <a:ea typeface="Cousine Italics"/>
                <a:cs typeface="Cousine Italics"/>
                <a:sym typeface="Cousine Italics"/>
              </a:rPr>
              <a:t> </a:t>
            </a:r>
            <a:r>
              <a:rPr lang="en-US" sz="2599" i="1" dirty="0" err="1">
                <a:solidFill>
                  <a:srgbClr val="000000"/>
                </a:solidFill>
                <a:latin typeface="Cousine Italics"/>
                <a:ea typeface="Cousine Italics"/>
                <a:cs typeface="Cousine Italics"/>
                <a:sym typeface="Cousine Italics"/>
              </a:rPr>
              <a:t>phương</a:t>
            </a:r>
            <a:r>
              <a:rPr lang="en-US" sz="2599" i="1" dirty="0">
                <a:solidFill>
                  <a:srgbClr val="000000"/>
                </a:solidFill>
                <a:latin typeface="Cousine Italics"/>
                <a:ea typeface="Cousine Italics"/>
                <a:cs typeface="Cousine Italics"/>
                <a:sym typeface="Cousine Italics"/>
              </a:rPr>
              <a:t> </a:t>
            </a:r>
            <a:r>
              <a:rPr lang="en-US" sz="2599" i="1" dirty="0" err="1">
                <a:solidFill>
                  <a:srgbClr val="000000"/>
                </a:solidFill>
                <a:latin typeface="Cousine Italics"/>
                <a:ea typeface="Cousine Italics"/>
                <a:cs typeface="Cousine Italics"/>
                <a:sym typeface="Cousine Italics"/>
              </a:rPr>
              <a:t>thức</a:t>
            </a:r>
            <a:r>
              <a:rPr lang="en-US" sz="2599" i="1" dirty="0">
                <a:solidFill>
                  <a:srgbClr val="000000"/>
                </a:solidFill>
                <a:latin typeface="Cousine Italics"/>
                <a:ea typeface="Cousine Italics"/>
                <a:cs typeface="Cousine Italics"/>
                <a:sym typeface="Cousine Italics"/>
              </a:rPr>
              <a:t> </a:t>
            </a:r>
            <a:r>
              <a:rPr lang="en-US" sz="2599" i="1" dirty="0" err="1">
                <a:solidFill>
                  <a:srgbClr val="000000"/>
                </a:solidFill>
                <a:latin typeface="Cousine Italics"/>
                <a:ea typeface="Cousine Italics"/>
                <a:cs typeface="Cousine Italics"/>
                <a:sym typeface="Cousine Italics"/>
              </a:rPr>
              <a:t>lưu</a:t>
            </a:r>
            <a:r>
              <a:rPr lang="en-US" sz="2599" i="1" dirty="0">
                <a:solidFill>
                  <a:srgbClr val="000000"/>
                </a:solidFill>
                <a:latin typeface="Cousine Italics"/>
                <a:ea typeface="Cousine Italics"/>
                <a:cs typeface="Cousine Italics"/>
                <a:sym typeface="Cousine Italics"/>
              </a:rPr>
              <a:t> </a:t>
            </a:r>
            <a:r>
              <a:rPr lang="en-US" sz="2599" i="1" dirty="0" err="1">
                <a:solidFill>
                  <a:srgbClr val="000000"/>
                </a:solidFill>
                <a:latin typeface="Cousine Italics"/>
                <a:ea typeface="Cousine Italics"/>
                <a:cs typeface="Cousine Italics"/>
                <a:sym typeface="Cousine Italics"/>
              </a:rPr>
              <a:t>trữ</a:t>
            </a:r>
            <a:r>
              <a:rPr lang="en-US" sz="2599" i="1" dirty="0">
                <a:solidFill>
                  <a:srgbClr val="000000"/>
                </a:solidFill>
                <a:latin typeface="Cousine Italics"/>
                <a:ea typeface="Cousine Italics"/>
                <a:cs typeface="Cousine Italics"/>
                <a:sym typeface="Cousine Italics"/>
              </a:rPr>
              <a:t> </a:t>
            </a:r>
            <a:r>
              <a:rPr lang="en-US" sz="2599" i="1" dirty="0" err="1">
                <a:solidFill>
                  <a:srgbClr val="000000"/>
                </a:solidFill>
                <a:latin typeface="Cousine Italics"/>
                <a:ea typeface="Cousine Italics"/>
                <a:cs typeface="Cousine Italics"/>
                <a:sym typeface="Cousine Italics"/>
              </a:rPr>
              <a:t>trong</a:t>
            </a:r>
            <a:r>
              <a:rPr lang="en-US" sz="2599" i="1" dirty="0">
                <a:solidFill>
                  <a:srgbClr val="000000"/>
                </a:solidFill>
                <a:latin typeface="Cousine Italics"/>
                <a:ea typeface="Cousine Italics"/>
                <a:cs typeface="Cousine Italics"/>
                <a:sym typeface="Cousine Italics"/>
              </a:rPr>
              <a:t> Flutter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ACA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87707" y="202340"/>
            <a:ext cx="17912586" cy="573093"/>
            <a:chOff x="0" y="0"/>
            <a:chExt cx="4717718" cy="15093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717718" cy="150938"/>
            </a:xfrm>
            <a:custGeom>
              <a:avLst/>
              <a:gdLst/>
              <a:ahLst/>
              <a:cxnLst/>
              <a:rect l="l" t="t" r="r" b="b"/>
              <a:pathLst>
                <a:path w="4717718" h="150938">
                  <a:moveTo>
                    <a:pt x="0" y="0"/>
                  </a:moveTo>
                  <a:lnTo>
                    <a:pt x="4717718" y="0"/>
                  </a:lnTo>
                  <a:lnTo>
                    <a:pt x="4717718" y="150938"/>
                  </a:lnTo>
                  <a:lnTo>
                    <a:pt x="0" y="150938"/>
                  </a:lnTo>
                  <a:close/>
                </a:path>
              </a:pathLst>
            </a:custGeom>
            <a:solidFill>
              <a:srgbClr val="0057CC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717718" cy="1985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87707" y="775433"/>
            <a:ext cx="17912586" cy="9319983"/>
            <a:chOff x="0" y="0"/>
            <a:chExt cx="4717718" cy="245464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717718" cy="2454646"/>
            </a:xfrm>
            <a:custGeom>
              <a:avLst/>
              <a:gdLst/>
              <a:ahLst/>
              <a:cxnLst/>
              <a:rect l="l" t="t" r="r" b="b"/>
              <a:pathLst>
                <a:path w="4717718" h="2454646">
                  <a:moveTo>
                    <a:pt x="0" y="0"/>
                  </a:moveTo>
                  <a:lnTo>
                    <a:pt x="4717718" y="0"/>
                  </a:lnTo>
                  <a:lnTo>
                    <a:pt x="4717718" y="2454646"/>
                  </a:lnTo>
                  <a:lnTo>
                    <a:pt x="0" y="2454646"/>
                  </a:ln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4717718" cy="25022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7554665" y="216072"/>
            <a:ext cx="545628" cy="545628"/>
          </a:xfrm>
          <a:custGeom>
            <a:avLst/>
            <a:gdLst/>
            <a:ahLst/>
            <a:cxnLst/>
            <a:rect l="l" t="t" r="r" b="b"/>
            <a:pathLst>
              <a:path w="545628" h="545628">
                <a:moveTo>
                  <a:pt x="0" y="0"/>
                </a:moveTo>
                <a:lnTo>
                  <a:pt x="545628" y="0"/>
                </a:lnTo>
                <a:lnTo>
                  <a:pt x="545628" y="545628"/>
                </a:lnTo>
                <a:lnTo>
                  <a:pt x="0" y="5456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6990574" y="216072"/>
            <a:ext cx="545628" cy="545628"/>
          </a:xfrm>
          <a:custGeom>
            <a:avLst/>
            <a:gdLst/>
            <a:ahLst/>
            <a:cxnLst/>
            <a:rect l="l" t="t" r="r" b="b"/>
            <a:pathLst>
              <a:path w="545628" h="545628">
                <a:moveTo>
                  <a:pt x="0" y="0"/>
                </a:moveTo>
                <a:lnTo>
                  <a:pt x="545627" y="0"/>
                </a:lnTo>
                <a:lnTo>
                  <a:pt x="545627" y="545628"/>
                </a:lnTo>
                <a:lnTo>
                  <a:pt x="0" y="5456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6425896" y="216072"/>
            <a:ext cx="545628" cy="545628"/>
          </a:xfrm>
          <a:custGeom>
            <a:avLst/>
            <a:gdLst/>
            <a:ahLst/>
            <a:cxnLst/>
            <a:rect l="l" t="t" r="r" b="b"/>
            <a:pathLst>
              <a:path w="545628" h="545628">
                <a:moveTo>
                  <a:pt x="0" y="0"/>
                </a:moveTo>
                <a:lnTo>
                  <a:pt x="545628" y="0"/>
                </a:lnTo>
                <a:lnTo>
                  <a:pt x="545628" y="545628"/>
                </a:lnTo>
                <a:lnTo>
                  <a:pt x="0" y="54562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2368034" y="1542216"/>
            <a:ext cx="13937603" cy="8008009"/>
          </a:xfrm>
          <a:custGeom>
            <a:avLst/>
            <a:gdLst/>
            <a:ahLst/>
            <a:cxnLst/>
            <a:rect l="l" t="t" r="r" b="b"/>
            <a:pathLst>
              <a:path w="13937603" h="8008009">
                <a:moveTo>
                  <a:pt x="0" y="0"/>
                </a:moveTo>
                <a:lnTo>
                  <a:pt x="13937603" y="0"/>
                </a:lnTo>
                <a:lnTo>
                  <a:pt x="13937603" y="8008008"/>
                </a:lnTo>
                <a:lnTo>
                  <a:pt x="0" y="800800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311532" y="227746"/>
            <a:ext cx="11945486" cy="5476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62"/>
              </a:lnSpc>
            </a:pPr>
            <a:r>
              <a:rPr lang="en-US" sz="3187" b="1">
                <a:solidFill>
                  <a:srgbClr val="CACACA"/>
                </a:solidFill>
                <a:latin typeface="Cousine Bold"/>
                <a:ea typeface="Cousine Bold"/>
                <a:cs typeface="Cousine Bold"/>
                <a:sym typeface="Cousine Bold"/>
              </a:rPr>
              <a:t>So sánh với các phương thức lưu trữ khác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368033" y="962025"/>
            <a:ext cx="13937603" cy="4578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 i="1" dirty="0" err="1">
                <a:solidFill>
                  <a:srgbClr val="000000"/>
                </a:solidFill>
                <a:latin typeface="Cousine Italics"/>
                <a:ea typeface="Cousine Italics"/>
                <a:cs typeface="Cousine Italics"/>
                <a:sym typeface="Cousine Italics"/>
              </a:rPr>
              <a:t>Bảng</a:t>
            </a:r>
            <a:r>
              <a:rPr lang="en-US" sz="2599" i="1" dirty="0">
                <a:solidFill>
                  <a:srgbClr val="000000"/>
                </a:solidFill>
                <a:latin typeface="Cousine Italics"/>
                <a:ea typeface="Cousine Italics"/>
                <a:cs typeface="Cousine Italics"/>
                <a:sym typeface="Cousine Italics"/>
              </a:rPr>
              <a:t> 2: </a:t>
            </a:r>
            <a:r>
              <a:rPr lang="en-US" sz="2599" i="1" dirty="0" err="1">
                <a:solidFill>
                  <a:srgbClr val="000000"/>
                </a:solidFill>
                <a:latin typeface="Cousine Italics"/>
                <a:ea typeface="Cousine Italics"/>
                <a:cs typeface="Cousine Italics"/>
                <a:sym typeface="Cousine Italics"/>
              </a:rPr>
              <a:t>Bảng</a:t>
            </a:r>
            <a:r>
              <a:rPr lang="en-US" sz="2599" i="1" dirty="0">
                <a:solidFill>
                  <a:srgbClr val="000000"/>
                </a:solidFill>
                <a:latin typeface="Cousine Italics"/>
                <a:ea typeface="Cousine Italics"/>
                <a:cs typeface="Cousine Italics"/>
                <a:sym typeface="Cousine Italics"/>
              </a:rPr>
              <a:t> </a:t>
            </a:r>
            <a:r>
              <a:rPr lang="en-US" sz="2599" i="1" dirty="0" err="1">
                <a:solidFill>
                  <a:srgbClr val="000000"/>
                </a:solidFill>
                <a:latin typeface="Cousine Italics"/>
                <a:ea typeface="Cousine Italics"/>
                <a:cs typeface="Cousine Italics"/>
                <a:sym typeface="Cousine Italics"/>
              </a:rPr>
              <a:t>đề</a:t>
            </a:r>
            <a:r>
              <a:rPr lang="en-US" sz="2599" i="1" dirty="0">
                <a:solidFill>
                  <a:srgbClr val="000000"/>
                </a:solidFill>
                <a:latin typeface="Cousine Italics"/>
                <a:ea typeface="Cousine Italics"/>
                <a:cs typeface="Cousine Italics"/>
                <a:sym typeface="Cousine Italics"/>
              </a:rPr>
              <a:t> </a:t>
            </a:r>
            <a:r>
              <a:rPr lang="en-US" sz="2599" i="1" dirty="0" err="1">
                <a:solidFill>
                  <a:srgbClr val="000000"/>
                </a:solidFill>
                <a:latin typeface="Cousine Italics"/>
                <a:ea typeface="Cousine Italics"/>
                <a:cs typeface="Cousine Italics"/>
                <a:sym typeface="Cousine Italics"/>
              </a:rPr>
              <a:t>xuất</a:t>
            </a:r>
            <a:r>
              <a:rPr lang="en-US" sz="2599" i="1" dirty="0">
                <a:solidFill>
                  <a:srgbClr val="000000"/>
                </a:solidFill>
                <a:latin typeface="Cousine Italics"/>
                <a:ea typeface="Cousine Italics"/>
                <a:cs typeface="Cousine Italics"/>
                <a:sym typeface="Cousine Italics"/>
              </a:rPr>
              <a:t> </a:t>
            </a:r>
            <a:r>
              <a:rPr lang="en-US" sz="2599" i="1" dirty="0" err="1">
                <a:solidFill>
                  <a:srgbClr val="000000"/>
                </a:solidFill>
                <a:latin typeface="Cousine Italics"/>
                <a:ea typeface="Cousine Italics"/>
                <a:cs typeface="Cousine Italics"/>
                <a:sym typeface="Cousine Italics"/>
              </a:rPr>
              <a:t>lựa</a:t>
            </a:r>
            <a:r>
              <a:rPr lang="en-US" sz="2599" i="1" dirty="0">
                <a:solidFill>
                  <a:srgbClr val="000000"/>
                </a:solidFill>
                <a:latin typeface="Cousine Italics"/>
                <a:ea typeface="Cousine Italics"/>
                <a:cs typeface="Cousine Italics"/>
                <a:sym typeface="Cousine Italics"/>
              </a:rPr>
              <a:t> </a:t>
            </a:r>
            <a:r>
              <a:rPr lang="en-US" sz="2599" i="1" dirty="0" err="1">
                <a:solidFill>
                  <a:srgbClr val="000000"/>
                </a:solidFill>
                <a:latin typeface="Cousine Italics"/>
                <a:ea typeface="Cousine Italics"/>
                <a:cs typeface="Cousine Italics"/>
                <a:sym typeface="Cousine Italics"/>
              </a:rPr>
              <a:t>chọn</a:t>
            </a:r>
            <a:r>
              <a:rPr lang="en-US" sz="2599" i="1" dirty="0">
                <a:solidFill>
                  <a:srgbClr val="000000"/>
                </a:solidFill>
                <a:latin typeface="Cousine Italics"/>
                <a:ea typeface="Cousine Italics"/>
                <a:cs typeface="Cousine Italics"/>
                <a:sym typeface="Cousine Italics"/>
              </a:rPr>
              <a:t> </a:t>
            </a:r>
            <a:r>
              <a:rPr lang="en-US" sz="2599" i="1" dirty="0" err="1">
                <a:solidFill>
                  <a:srgbClr val="000000"/>
                </a:solidFill>
                <a:latin typeface="Cousine Italics"/>
                <a:ea typeface="Cousine Italics"/>
                <a:cs typeface="Cousine Italics"/>
                <a:sym typeface="Cousine Italics"/>
              </a:rPr>
              <a:t>phương</a:t>
            </a:r>
            <a:r>
              <a:rPr lang="en-US" sz="2599" i="1" dirty="0">
                <a:solidFill>
                  <a:srgbClr val="000000"/>
                </a:solidFill>
                <a:latin typeface="Cousine Italics"/>
                <a:ea typeface="Cousine Italics"/>
                <a:cs typeface="Cousine Italics"/>
                <a:sym typeface="Cousine Italics"/>
              </a:rPr>
              <a:t> </a:t>
            </a:r>
            <a:r>
              <a:rPr lang="en-US" sz="2599" i="1" dirty="0" err="1">
                <a:solidFill>
                  <a:srgbClr val="000000"/>
                </a:solidFill>
                <a:latin typeface="Cousine Italics"/>
                <a:ea typeface="Cousine Italics"/>
                <a:cs typeface="Cousine Italics"/>
                <a:sym typeface="Cousine Italics"/>
              </a:rPr>
              <a:t>thức</a:t>
            </a:r>
            <a:r>
              <a:rPr lang="en-US" sz="2599" i="1" dirty="0">
                <a:solidFill>
                  <a:srgbClr val="000000"/>
                </a:solidFill>
                <a:latin typeface="Cousine Italics"/>
                <a:ea typeface="Cousine Italics"/>
                <a:cs typeface="Cousine Italics"/>
                <a:sym typeface="Cousine Italics"/>
              </a:rPr>
              <a:t> </a:t>
            </a:r>
            <a:r>
              <a:rPr lang="en-US" sz="2599" i="1" dirty="0" err="1">
                <a:solidFill>
                  <a:srgbClr val="000000"/>
                </a:solidFill>
                <a:latin typeface="Cousine Italics"/>
                <a:ea typeface="Cousine Italics"/>
                <a:cs typeface="Cousine Italics"/>
                <a:sym typeface="Cousine Italics"/>
              </a:rPr>
              <a:t>lưu</a:t>
            </a:r>
            <a:r>
              <a:rPr lang="en-US" sz="2599" i="1" dirty="0">
                <a:solidFill>
                  <a:srgbClr val="000000"/>
                </a:solidFill>
                <a:latin typeface="Cousine Italics"/>
                <a:ea typeface="Cousine Italics"/>
                <a:cs typeface="Cousine Italics"/>
                <a:sym typeface="Cousine Italics"/>
              </a:rPr>
              <a:t> </a:t>
            </a:r>
            <a:r>
              <a:rPr lang="en-US" sz="2599" i="1" dirty="0" err="1">
                <a:solidFill>
                  <a:srgbClr val="000000"/>
                </a:solidFill>
                <a:latin typeface="Cousine Italics"/>
                <a:ea typeface="Cousine Italics"/>
                <a:cs typeface="Cousine Italics"/>
                <a:sym typeface="Cousine Italics"/>
              </a:rPr>
              <a:t>trữ</a:t>
            </a:r>
            <a:r>
              <a:rPr lang="en-US" sz="2599" i="1" dirty="0">
                <a:solidFill>
                  <a:srgbClr val="000000"/>
                </a:solidFill>
                <a:latin typeface="Cousine Italics"/>
                <a:ea typeface="Cousine Italics"/>
                <a:cs typeface="Cousine Italics"/>
                <a:sym typeface="Cousine Italics"/>
              </a:rPr>
              <a:t> </a:t>
            </a:r>
            <a:r>
              <a:rPr lang="en-US" sz="2599" i="1" dirty="0" err="1">
                <a:solidFill>
                  <a:srgbClr val="000000"/>
                </a:solidFill>
                <a:latin typeface="Cousine Italics"/>
                <a:ea typeface="Cousine Italics"/>
                <a:cs typeface="Cousine Italics"/>
                <a:sym typeface="Cousine Italics"/>
              </a:rPr>
              <a:t>trong</a:t>
            </a:r>
            <a:r>
              <a:rPr lang="en-US" sz="2599" i="1" dirty="0">
                <a:solidFill>
                  <a:srgbClr val="000000"/>
                </a:solidFill>
                <a:latin typeface="Cousine Italics"/>
                <a:ea typeface="Cousine Italics"/>
                <a:cs typeface="Cousine Italics"/>
                <a:sym typeface="Cousine Italics"/>
              </a:rPr>
              <a:t> Flutter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ACA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87707" y="202340"/>
            <a:ext cx="17912586" cy="573093"/>
            <a:chOff x="0" y="0"/>
            <a:chExt cx="4717718" cy="15093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717718" cy="150938"/>
            </a:xfrm>
            <a:custGeom>
              <a:avLst/>
              <a:gdLst/>
              <a:ahLst/>
              <a:cxnLst/>
              <a:rect l="l" t="t" r="r" b="b"/>
              <a:pathLst>
                <a:path w="4717718" h="150938">
                  <a:moveTo>
                    <a:pt x="0" y="0"/>
                  </a:moveTo>
                  <a:lnTo>
                    <a:pt x="4717718" y="0"/>
                  </a:lnTo>
                  <a:lnTo>
                    <a:pt x="4717718" y="150938"/>
                  </a:lnTo>
                  <a:lnTo>
                    <a:pt x="0" y="150938"/>
                  </a:lnTo>
                  <a:close/>
                </a:path>
              </a:pathLst>
            </a:custGeom>
            <a:solidFill>
              <a:srgbClr val="0057CC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717718" cy="1985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87707" y="775433"/>
            <a:ext cx="17912586" cy="9319983"/>
            <a:chOff x="0" y="0"/>
            <a:chExt cx="4717718" cy="245464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717718" cy="2454646"/>
            </a:xfrm>
            <a:custGeom>
              <a:avLst/>
              <a:gdLst/>
              <a:ahLst/>
              <a:cxnLst/>
              <a:rect l="l" t="t" r="r" b="b"/>
              <a:pathLst>
                <a:path w="4717718" h="2454646">
                  <a:moveTo>
                    <a:pt x="0" y="0"/>
                  </a:moveTo>
                  <a:lnTo>
                    <a:pt x="4717718" y="0"/>
                  </a:lnTo>
                  <a:lnTo>
                    <a:pt x="4717718" y="2454646"/>
                  </a:lnTo>
                  <a:lnTo>
                    <a:pt x="0" y="2454646"/>
                  </a:ln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4717718" cy="25022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7554665" y="216072"/>
            <a:ext cx="545628" cy="545628"/>
          </a:xfrm>
          <a:custGeom>
            <a:avLst/>
            <a:gdLst/>
            <a:ahLst/>
            <a:cxnLst/>
            <a:rect l="l" t="t" r="r" b="b"/>
            <a:pathLst>
              <a:path w="545628" h="545628">
                <a:moveTo>
                  <a:pt x="0" y="0"/>
                </a:moveTo>
                <a:lnTo>
                  <a:pt x="545628" y="0"/>
                </a:lnTo>
                <a:lnTo>
                  <a:pt x="545628" y="545628"/>
                </a:lnTo>
                <a:lnTo>
                  <a:pt x="0" y="5456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6990574" y="216072"/>
            <a:ext cx="545628" cy="545628"/>
          </a:xfrm>
          <a:custGeom>
            <a:avLst/>
            <a:gdLst/>
            <a:ahLst/>
            <a:cxnLst/>
            <a:rect l="l" t="t" r="r" b="b"/>
            <a:pathLst>
              <a:path w="545628" h="545628">
                <a:moveTo>
                  <a:pt x="0" y="0"/>
                </a:moveTo>
                <a:lnTo>
                  <a:pt x="545627" y="0"/>
                </a:lnTo>
                <a:lnTo>
                  <a:pt x="545627" y="545628"/>
                </a:lnTo>
                <a:lnTo>
                  <a:pt x="0" y="5456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6425896" y="216072"/>
            <a:ext cx="545628" cy="545628"/>
          </a:xfrm>
          <a:custGeom>
            <a:avLst/>
            <a:gdLst/>
            <a:ahLst/>
            <a:cxnLst/>
            <a:rect l="l" t="t" r="r" b="b"/>
            <a:pathLst>
              <a:path w="545628" h="545628">
                <a:moveTo>
                  <a:pt x="0" y="0"/>
                </a:moveTo>
                <a:lnTo>
                  <a:pt x="545628" y="0"/>
                </a:lnTo>
                <a:lnTo>
                  <a:pt x="545628" y="545628"/>
                </a:lnTo>
                <a:lnTo>
                  <a:pt x="0" y="54562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792069" y="1573267"/>
            <a:ext cx="14703862" cy="7724315"/>
          </a:xfrm>
          <a:custGeom>
            <a:avLst/>
            <a:gdLst/>
            <a:ahLst/>
            <a:cxnLst/>
            <a:rect l="l" t="t" r="r" b="b"/>
            <a:pathLst>
              <a:path w="14703862" h="7724315">
                <a:moveTo>
                  <a:pt x="0" y="0"/>
                </a:moveTo>
                <a:lnTo>
                  <a:pt x="14703862" y="0"/>
                </a:lnTo>
                <a:lnTo>
                  <a:pt x="14703862" y="7724315"/>
                </a:lnTo>
                <a:lnTo>
                  <a:pt x="0" y="772431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311532" y="227746"/>
            <a:ext cx="11945486" cy="5476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62"/>
              </a:lnSpc>
            </a:pPr>
            <a:r>
              <a:rPr lang="en-US" sz="3187" b="1">
                <a:solidFill>
                  <a:srgbClr val="CACACA"/>
                </a:solidFill>
                <a:latin typeface="Cousine Bold"/>
                <a:ea typeface="Cousine Bold"/>
                <a:cs typeface="Cousine Bold"/>
                <a:sym typeface="Cousine Bold"/>
              </a:rPr>
              <a:t>So sánh với các phương thức lưu trữ khác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362200" y="962025"/>
            <a:ext cx="13716000" cy="4578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 i="1" dirty="0" err="1">
                <a:solidFill>
                  <a:srgbClr val="000000"/>
                </a:solidFill>
                <a:latin typeface="Cousine Italics"/>
                <a:ea typeface="Cousine Italics"/>
                <a:cs typeface="Cousine Italics"/>
                <a:sym typeface="Cousine Italics"/>
              </a:rPr>
              <a:t>Bảng</a:t>
            </a:r>
            <a:r>
              <a:rPr lang="en-US" sz="2599" i="1" dirty="0">
                <a:solidFill>
                  <a:srgbClr val="000000"/>
                </a:solidFill>
                <a:latin typeface="Cousine Italics"/>
                <a:ea typeface="Cousine Italics"/>
                <a:cs typeface="Cousine Italics"/>
                <a:sym typeface="Cousine Italics"/>
              </a:rPr>
              <a:t> 2: </a:t>
            </a:r>
            <a:r>
              <a:rPr lang="en-US" sz="2599" i="1" dirty="0" err="1">
                <a:solidFill>
                  <a:srgbClr val="000000"/>
                </a:solidFill>
                <a:latin typeface="Cousine Italics"/>
                <a:ea typeface="Cousine Italics"/>
                <a:cs typeface="Cousine Italics"/>
                <a:sym typeface="Cousine Italics"/>
              </a:rPr>
              <a:t>Bảng</a:t>
            </a:r>
            <a:r>
              <a:rPr lang="en-US" sz="2599" i="1" dirty="0">
                <a:solidFill>
                  <a:srgbClr val="000000"/>
                </a:solidFill>
                <a:latin typeface="Cousine Italics"/>
                <a:ea typeface="Cousine Italics"/>
                <a:cs typeface="Cousine Italics"/>
                <a:sym typeface="Cousine Italics"/>
              </a:rPr>
              <a:t> </a:t>
            </a:r>
            <a:r>
              <a:rPr lang="en-US" sz="2599" i="1" dirty="0" err="1">
                <a:solidFill>
                  <a:srgbClr val="000000"/>
                </a:solidFill>
                <a:latin typeface="Cousine Italics"/>
                <a:ea typeface="Cousine Italics"/>
                <a:cs typeface="Cousine Italics"/>
                <a:sym typeface="Cousine Italics"/>
              </a:rPr>
              <a:t>đề</a:t>
            </a:r>
            <a:r>
              <a:rPr lang="en-US" sz="2599" i="1" dirty="0">
                <a:solidFill>
                  <a:srgbClr val="000000"/>
                </a:solidFill>
                <a:latin typeface="Cousine Italics"/>
                <a:ea typeface="Cousine Italics"/>
                <a:cs typeface="Cousine Italics"/>
                <a:sym typeface="Cousine Italics"/>
              </a:rPr>
              <a:t> </a:t>
            </a:r>
            <a:r>
              <a:rPr lang="en-US" sz="2599" i="1" dirty="0" err="1">
                <a:solidFill>
                  <a:srgbClr val="000000"/>
                </a:solidFill>
                <a:latin typeface="Cousine Italics"/>
                <a:ea typeface="Cousine Italics"/>
                <a:cs typeface="Cousine Italics"/>
                <a:sym typeface="Cousine Italics"/>
              </a:rPr>
              <a:t>xuất</a:t>
            </a:r>
            <a:r>
              <a:rPr lang="en-US" sz="2599" i="1" dirty="0">
                <a:solidFill>
                  <a:srgbClr val="000000"/>
                </a:solidFill>
                <a:latin typeface="Cousine Italics"/>
                <a:ea typeface="Cousine Italics"/>
                <a:cs typeface="Cousine Italics"/>
                <a:sym typeface="Cousine Italics"/>
              </a:rPr>
              <a:t> </a:t>
            </a:r>
            <a:r>
              <a:rPr lang="en-US" sz="2599" i="1" dirty="0" err="1">
                <a:solidFill>
                  <a:srgbClr val="000000"/>
                </a:solidFill>
                <a:latin typeface="Cousine Italics"/>
                <a:ea typeface="Cousine Italics"/>
                <a:cs typeface="Cousine Italics"/>
                <a:sym typeface="Cousine Italics"/>
              </a:rPr>
              <a:t>lựa</a:t>
            </a:r>
            <a:r>
              <a:rPr lang="en-US" sz="2599" i="1" dirty="0">
                <a:solidFill>
                  <a:srgbClr val="000000"/>
                </a:solidFill>
                <a:latin typeface="Cousine Italics"/>
                <a:ea typeface="Cousine Italics"/>
                <a:cs typeface="Cousine Italics"/>
                <a:sym typeface="Cousine Italics"/>
              </a:rPr>
              <a:t> </a:t>
            </a:r>
            <a:r>
              <a:rPr lang="en-US" sz="2599" i="1" dirty="0" err="1">
                <a:solidFill>
                  <a:srgbClr val="000000"/>
                </a:solidFill>
                <a:latin typeface="Cousine Italics"/>
                <a:ea typeface="Cousine Italics"/>
                <a:cs typeface="Cousine Italics"/>
                <a:sym typeface="Cousine Italics"/>
              </a:rPr>
              <a:t>chọn</a:t>
            </a:r>
            <a:r>
              <a:rPr lang="en-US" sz="2599" i="1" dirty="0">
                <a:solidFill>
                  <a:srgbClr val="000000"/>
                </a:solidFill>
                <a:latin typeface="Cousine Italics"/>
                <a:ea typeface="Cousine Italics"/>
                <a:cs typeface="Cousine Italics"/>
                <a:sym typeface="Cousine Italics"/>
              </a:rPr>
              <a:t> </a:t>
            </a:r>
            <a:r>
              <a:rPr lang="en-US" sz="2599" i="1" dirty="0" err="1">
                <a:solidFill>
                  <a:srgbClr val="000000"/>
                </a:solidFill>
                <a:latin typeface="Cousine Italics"/>
                <a:ea typeface="Cousine Italics"/>
                <a:cs typeface="Cousine Italics"/>
                <a:sym typeface="Cousine Italics"/>
              </a:rPr>
              <a:t>phương</a:t>
            </a:r>
            <a:r>
              <a:rPr lang="en-US" sz="2599" i="1" dirty="0">
                <a:solidFill>
                  <a:srgbClr val="000000"/>
                </a:solidFill>
                <a:latin typeface="Cousine Italics"/>
                <a:ea typeface="Cousine Italics"/>
                <a:cs typeface="Cousine Italics"/>
                <a:sym typeface="Cousine Italics"/>
              </a:rPr>
              <a:t> </a:t>
            </a:r>
            <a:r>
              <a:rPr lang="en-US" sz="2599" i="1" dirty="0" err="1">
                <a:solidFill>
                  <a:srgbClr val="000000"/>
                </a:solidFill>
                <a:latin typeface="Cousine Italics"/>
                <a:ea typeface="Cousine Italics"/>
                <a:cs typeface="Cousine Italics"/>
                <a:sym typeface="Cousine Italics"/>
              </a:rPr>
              <a:t>thức</a:t>
            </a:r>
            <a:r>
              <a:rPr lang="en-US" sz="2599" i="1" dirty="0">
                <a:solidFill>
                  <a:srgbClr val="000000"/>
                </a:solidFill>
                <a:latin typeface="Cousine Italics"/>
                <a:ea typeface="Cousine Italics"/>
                <a:cs typeface="Cousine Italics"/>
                <a:sym typeface="Cousine Italics"/>
              </a:rPr>
              <a:t> </a:t>
            </a:r>
            <a:r>
              <a:rPr lang="en-US" sz="2599" i="1" dirty="0" err="1">
                <a:solidFill>
                  <a:srgbClr val="000000"/>
                </a:solidFill>
                <a:latin typeface="Cousine Italics"/>
                <a:ea typeface="Cousine Italics"/>
                <a:cs typeface="Cousine Italics"/>
                <a:sym typeface="Cousine Italics"/>
              </a:rPr>
              <a:t>lưu</a:t>
            </a:r>
            <a:r>
              <a:rPr lang="en-US" sz="2599" i="1" dirty="0">
                <a:solidFill>
                  <a:srgbClr val="000000"/>
                </a:solidFill>
                <a:latin typeface="Cousine Italics"/>
                <a:ea typeface="Cousine Italics"/>
                <a:cs typeface="Cousine Italics"/>
                <a:sym typeface="Cousine Italics"/>
              </a:rPr>
              <a:t> </a:t>
            </a:r>
            <a:r>
              <a:rPr lang="en-US" sz="2599" i="1" dirty="0" err="1">
                <a:solidFill>
                  <a:srgbClr val="000000"/>
                </a:solidFill>
                <a:latin typeface="Cousine Italics"/>
                <a:ea typeface="Cousine Italics"/>
                <a:cs typeface="Cousine Italics"/>
                <a:sym typeface="Cousine Italics"/>
              </a:rPr>
              <a:t>trữ</a:t>
            </a:r>
            <a:r>
              <a:rPr lang="en-US" sz="2599" i="1" dirty="0">
                <a:solidFill>
                  <a:srgbClr val="000000"/>
                </a:solidFill>
                <a:latin typeface="Cousine Italics"/>
                <a:ea typeface="Cousine Italics"/>
                <a:cs typeface="Cousine Italics"/>
                <a:sym typeface="Cousine Italics"/>
              </a:rPr>
              <a:t> </a:t>
            </a:r>
            <a:r>
              <a:rPr lang="en-US" sz="2599" i="1" dirty="0" err="1">
                <a:solidFill>
                  <a:srgbClr val="000000"/>
                </a:solidFill>
                <a:latin typeface="Cousine Italics"/>
                <a:ea typeface="Cousine Italics"/>
                <a:cs typeface="Cousine Italics"/>
                <a:sym typeface="Cousine Italics"/>
              </a:rPr>
              <a:t>trong</a:t>
            </a:r>
            <a:r>
              <a:rPr lang="en-US" sz="2599" i="1" dirty="0">
                <a:solidFill>
                  <a:srgbClr val="000000"/>
                </a:solidFill>
                <a:latin typeface="Cousine Italics"/>
                <a:ea typeface="Cousine Italics"/>
                <a:cs typeface="Cousine Italics"/>
                <a:sym typeface="Cousine Italics"/>
              </a:rPr>
              <a:t> Flutter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ACA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87707" y="202340"/>
            <a:ext cx="17912586" cy="573093"/>
            <a:chOff x="0" y="0"/>
            <a:chExt cx="4717718" cy="15093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717718" cy="150938"/>
            </a:xfrm>
            <a:custGeom>
              <a:avLst/>
              <a:gdLst/>
              <a:ahLst/>
              <a:cxnLst/>
              <a:rect l="l" t="t" r="r" b="b"/>
              <a:pathLst>
                <a:path w="4717718" h="150938">
                  <a:moveTo>
                    <a:pt x="0" y="0"/>
                  </a:moveTo>
                  <a:lnTo>
                    <a:pt x="4717718" y="0"/>
                  </a:lnTo>
                  <a:lnTo>
                    <a:pt x="4717718" y="150938"/>
                  </a:lnTo>
                  <a:lnTo>
                    <a:pt x="0" y="150938"/>
                  </a:lnTo>
                  <a:close/>
                </a:path>
              </a:pathLst>
            </a:custGeom>
            <a:solidFill>
              <a:srgbClr val="0057CC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717718" cy="1985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87707" y="775433"/>
            <a:ext cx="17912586" cy="9319983"/>
            <a:chOff x="0" y="0"/>
            <a:chExt cx="4717718" cy="245464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717718" cy="2454646"/>
            </a:xfrm>
            <a:custGeom>
              <a:avLst/>
              <a:gdLst/>
              <a:ahLst/>
              <a:cxnLst/>
              <a:rect l="l" t="t" r="r" b="b"/>
              <a:pathLst>
                <a:path w="4717718" h="2454646">
                  <a:moveTo>
                    <a:pt x="0" y="0"/>
                  </a:moveTo>
                  <a:lnTo>
                    <a:pt x="4717718" y="0"/>
                  </a:lnTo>
                  <a:lnTo>
                    <a:pt x="4717718" y="2454646"/>
                  </a:lnTo>
                  <a:lnTo>
                    <a:pt x="0" y="2454646"/>
                  </a:ln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4717718" cy="25022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7554665" y="216072"/>
            <a:ext cx="545628" cy="545628"/>
          </a:xfrm>
          <a:custGeom>
            <a:avLst/>
            <a:gdLst/>
            <a:ahLst/>
            <a:cxnLst/>
            <a:rect l="l" t="t" r="r" b="b"/>
            <a:pathLst>
              <a:path w="545628" h="545628">
                <a:moveTo>
                  <a:pt x="0" y="0"/>
                </a:moveTo>
                <a:lnTo>
                  <a:pt x="545628" y="0"/>
                </a:lnTo>
                <a:lnTo>
                  <a:pt x="545628" y="545628"/>
                </a:lnTo>
                <a:lnTo>
                  <a:pt x="0" y="5456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6990574" y="216072"/>
            <a:ext cx="545628" cy="545628"/>
          </a:xfrm>
          <a:custGeom>
            <a:avLst/>
            <a:gdLst/>
            <a:ahLst/>
            <a:cxnLst/>
            <a:rect l="l" t="t" r="r" b="b"/>
            <a:pathLst>
              <a:path w="545628" h="545628">
                <a:moveTo>
                  <a:pt x="0" y="0"/>
                </a:moveTo>
                <a:lnTo>
                  <a:pt x="545627" y="0"/>
                </a:lnTo>
                <a:lnTo>
                  <a:pt x="545627" y="545628"/>
                </a:lnTo>
                <a:lnTo>
                  <a:pt x="0" y="5456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6425896" y="216072"/>
            <a:ext cx="545628" cy="545628"/>
          </a:xfrm>
          <a:custGeom>
            <a:avLst/>
            <a:gdLst/>
            <a:ahLst/>
            <a:cxnLst/>
            <a:rect l="l" t="t" r="r" b="b"/>
            <a:pathLst>
              <a:path w="545628" h="545628">
                <a:moveTo>
                  <a:pt x="0" y="0"/>
                </a:moveTo>
                <a:lnTo>
                  <a:pt x="545628" y="0"/>
                </a:lnTo>
                <a:lnTo>
                  <a:pt x="545628" y="545628"/>
                </a:lnTo>
                <a:lnTo>
                  <a:pt x="0" y="54562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311532" y="227746"/>
            <a:ext cx="11945486" cy="5476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62"/>
              </a:lnSpc>
            </a:pPr>
            <a:r>
              <a:rPr lang="en-US" sz="3187" b="1">
                <a:solidFill>
                  <a:srgbClr val="CACACA"/>
                </a:solidFill>
                <a:latin typeface="Cousine Bold"/>
                <a:ea typeface="Cousine Bold"/>
                <a:cs typeface="Cousine Bold"/>
                <a:sym typeface="Cousine Bold"/>
              </a:rPr>
              <a:t>Xử lý lỗi và best practices</a:t>
            </a:r>
          </a:p>
        </p:txBody>
      </p:sp>
      <p:sp>
        <p:nvSpPr>
          <p:cNvPr id="12" name="Freeform 12"/>
          <p:cNvSpPr/>
          <p:nvPr/>
        </p:nvSpPr>
        <p:spPr>
          <a:xfrm>
            <a:off x="2310814" y="3959437"/>
            <a:ext cx="5798369" cy="3088949"/>
          </a:xfrm>
          <a:custGeom>
            <a:avLst/>
            <a:gdLst/>
            <a:ahLst/>
            <a:cxnLst/>
            <a:rect l="l" t="t" r="r" b="b"/>
            <a:pathLst>
              <a:path w="5798369" h="3088949">
                <a:moveTo>
                  <a:pt x="0" y="0"/>
                </a:moveTo>
                <a:lnTo>
                  <a:pt x="5798370" y="0"/>
                </a:lnTo>
                <a:lnTo>
                  <a:pt x="5798370" y="3088949"/>
                </a:lnTo>
                <a:lnTo>
                  <a:pt x="0" y="308894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918190" y="3652219"/>
            <a:ext cx="1048895" cy="1018382"/>
          </a:xfrm>
          <a:custGeom>
            <a:avLst/>
            <a:gdLst/>
            <a:ahLst/>
            <a:cxnLst/>
            <a:rect l="l" t="t" r="r" b="b"/>
            <a:pathLst>
              <a:path w="1048895" h="1018382">
                <a:moveTo>
                  <a:pt x="0" y="0"/>
                </a:moveTo>
                <a:lnTo>
                  <a:pt x="1048895" y="0"/>
                </a:lnTo>
                <a:lnTo>
                  <a:pt x="1048895" y="1018381"/>
                </a:lnTo>
                <a:lnTo>
                  <a:pt x="0" y="101838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7788907" y="6503023"/>
            <a:ext cx="640554" cy="1090726"/>
          </a:xfrm>
          <a:custGeom>
            <a:avLst/>
            <a:gdLst/>
            <a:ahLst/>
            <a:cxnLst/>
            <a:rect l="l" t="t" r="r" b="b"/>
            <a:pathLst>
              <a:path w="640554" h="1090726">
                <a:moveTo>
                  <a:pt x="0" y="0"/>
                </a:moveTo>
                <a:lnTo>
                  <a:pt x="640553" y="0"/>
                </a:lnTo>
                <a:lnTo>
                  <a:pt x="640553" y="1090726"/>
                </a:lnTo>
                <a:lnTo>
                  <a:pt x="0" y="109072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xmlns="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2442638" y="5167540"/>
            <a:ext cx="5534722" cy="9013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07"/>
              </a:lnSpc>
            </a:pPr>
            <a:r>
              <a:rPr lang="en-US" sz="7420" b="1" spc="-252">
                <a:solidFill>
                  <a:srgbClr val="000000"/>
                </a:solidFill>
                <a:latin typeface="Cousine Bold"/>
                <a:ea typeface="Cousine Bold"/>
                <a:cs typeface="Cousine Bold"/>
                <a:sym typeface="Cousine Bold"/>
              </a:rPr>
              <a:t>MỤC LỤC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670231" y="3930862"/>
            <a:ext cx="8589069" cy="2980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74060" lvl="1" indent="-337030" algn="l">
              <a:lnSpc>
                <a:spcPts val="3902"/>
              </a:lnSpc>
              <a:buAutoNum type="arabicPeriod"/>
            </a:pPr>
            <a:r>
              <a:rPr lang="en-US" sz="3122">
                <a:solidFill>
                  <a:srgbClr val="BFBEC3"/>
                </a:solidFill>
                <a:latin typeface="Cousine"/>
                <a:ea typeface="Cousine"/>
                <a:cs typeface="Cousine"/>
                <a:sym typeface="Cousine"/>
              </a:rPr>
              <a:t>Nguyên lý hoạt động của SharedPreferences</a:t>
            </a:r>
          </a:p>
          <a:p>
            <a:pPr marL="674060" lvl="1" indent="-337030" algn="l">
              <a:lnSpc>
                <a:spcPts val="3902"/>
              </a:lnSpc>
              <a:buAutoNum type="arabicPeriod"/>
            </a:pPr>
            <a:r>
              <a:rPr lang="en-US" sz="3122">
                <a:solidFill>
                  <a:srgbClr val="BFBEC3"/>
                </a:solidFill>
                <a:latin typeface="Cousine"/>
                <a:ea typeface="Cousine"/>
                <a:cs typeface="Cousine"/>
                <a:sym typeface="Cousine"/>
              </a:rPr>
              <a:t>Demo ứng dụng</a:t>
            </a:r>
          </a:p>
          <a:p>
            <a:pPr marL="674060" lvl="1" indent="-337030" algn="l">
              <a:lnSpc>
                <a:spcPts val="3902"/>
              </a:lnSpc>
              <a:buAutoNum type="arabicPeriod"/>
            </a:pPr>
            <a:r>
              <a:rPr lang="en-US" sz="3122">
                <a:solidFill>
                  <a:srgbClr val="BFBEC3"/>
                </a:solidFill>
                <a:latin typeface="Cousine"/>
                <a:ea typeface="Cousine"/>
                <a:cs typeface="Cousine"/>
                <a:sym typeface="Cousine"/>
              </a:rPr>
              <a:t>So sánh với các phương thức lưu trữ khác</a:t>
            </a:r>
          </a:p>
          <a:p>
            <a:pPr marL="674060" lvl="1" indent="-337030" algn="l">
              <a:lnSpc>
                <a:spcPts val="3902"/>
              </a:lnSpc>
              <a:buAutoNum type="arabicPeriod"/>
            </a:pPr>
            <a:r>
              <a:rPr lang="en-US" sz="3122">
                <a:solidFill>
                  <a:srgbClr val="000000"/>
                </a:solidFill>
                <a:latin typeface="Cousine"/>
                <a:ea typeface="Cousine"/>
                <a:cs typeface="Cousine"/>
                <a:sym typeface="Cousine"/>
              </a:rPr>
              <a:t>Xử lý lỗi và best practices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ACA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87707" y="202340"/>
            <a:ext cx="17912586" cy="573093"/>
            <a:chOff x="0" y="0"/>
            <a:chExt cx="4717718" cy="15093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717718" cy="150938"/>
            </a:xfrm>
            <a:custGeom>
              <a:avLst/>
              <a:gdLst/>
              <a:ahLst/>
              <a:cxnLst/>
              <a:rect l="l" t="t" r="r" b="b"/>
              <a:pathLst>
                <a:path w="4717718" h="150938">
                  <a:moveTo>
                    <a:pt x="0" y="0"/>
                  </a:moveTo>
                  <a:lnTo>
                    <a:pt x="4717718" y="0"/>
                  </a:lnTo>
                  <a:lnTo>
                    <a:pt x="4717718" y="150938"/>
                  </a:lnTo>
                  <a:lnTo>
                    <a:pt x="0" y="150938"/>
                  </a:lnTo>
                  <a:close/>
                </a:path>
              </a:pathLst>
            </a:custGeom>
            <a:solidFill>
              <a:srgbClr val="0057CC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717718" cy="1985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87707" y="775433"/>
            <a:ext cx="17912586" cy="9319983"/>
            <a:chOff x="0" y="0"/>
            <a:chExt cx="4717718" cy="245464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717718" cy="2454646"/>
            </a:xfrm>
            <a:custGeom>
              <a:avLst/>
              <a:gdLst/>
              <a:ahLst/>
              <a:cxnLst/>
              <a:rect l="l" t="t" r="r" b="b"/>
              <a:pathLst>
                <a:path w="4717718" h="2454646">
                  <a:moveTo>
                    <a:pt x="0" y="0"/>
                  </a:moveTo>
                  <a:lnTo>
                    <a:pt x="4717718" y="0"/>
                  </a:lnTo>
                  <a:lnTo>
                    <a:pt x="4717718" y="2454646"/>
                  </a:lnTo>
                  <a:lnTo>
                    <a:pt x="0" y="2454646"/>
                  </a:ln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4717718" cy="25022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7554665" y="216072"/>
            <a:ext cx="545628" cy="545628"/>
          </a:xfrm>
          <a:custGeom>
            <a:avLst/>
            <a:gdLst/>
            <a:ahLst/>
            <a:cxnLst/>
            <a:rect l="l" t="t" r="r" b="b"/>
            <a:pathLst>
              <a:path w="545628" h="545628">
                <a:moveTo>
                  <a:pt x="0" y="0"/>
                </a:moveTo>
                <a:lnTo>
                  <a:pt x="545628" y="0"/>
                </a:lnTo>
                <a:lnTo>
                  <a:pt x="545628" y="545628"/>
                </a:lnTo>
                <a:lnTo>
                  <a:pt x="0" y="5456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6990574" y="216072"/>
            <a:ext cx="545628" cy="545628"/>
          </a:xfrm>
          <a:custGeom>
            <a:avLst/>
            <a:gdLst/>
            <a:ahLst/>
            <a:cxnLst/>
            <a:rect l="l" t="t" r="r" b="b"/>
            <a:pathLst>
              <a:path w="545628" h="545628">
                <a:moveTo>
                  <a:pt x="0" y="0"/>
                </a:moveTo>
                <a:lnTo>
                  <a:pt x="545627" y="0"/>
                </a:lnTo>
                <a:lnTo>
                  <a:pt x="545627" y="545628"/>
                </a:lnTo>
                <a:lnTo>
                  <a:pt x="0" y="5456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6425896" y="216072"/>
            <a:ext cx="545628" cy="545628"/>
          </a:xfrm>
          <a:custGeom>
            <a:avLst/>
            <a:gdLst/>
            <a:ahLst/>
            <a:cxnLst/>
            <a:rect l="l" t="t" r="r" b="b"/>
            <a:pathLst>
              <a:path w="545628" h="545628">
                <a:moveTo>
                  <a:pt x="0" y="0"/>
                </a:moveTo>
                <a:lnTo>
                  <a:pt x="545628" y="0"/>
                </a:lnTo>
                <a:lnTo>
                  <a:pt x="545628" y="545628"/>
                </a:lnTo>
                <a:lnTo>
                  <a:pt x="0" y="54562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577252" y="2626269"/>
            <a:ext cx="15133497" cy="5618311"/>
          </a:xfrm>
          <a:custGeom>
            <a:avLst/>
            <a:gdLst/>
            <a:ahLst/>
            <a:cxnLst/>
            <a:rect l="l" t="t" r="r" b="b"/>
            <a:pathLst>
              <a:path w="15133497" h="5618311">
                <a:moveTo>
                  <a:pt x="0" y="0"/>
                </a:moveTo>
                <a:lnTo>
                  <a:pt x="15133496" y="0"/>
                </a:lnTo>
                <a:lnTo>
                  <a:pt x="15133496" y="5618311"/>
                </a:lnTo>
                <a:lnTo>
                  <a:pt x="0" y="561831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311532" y="227746"/>
            <a:ext cx="11945486" cy="5476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62"/>
              </a:lnSpc>
            </a:pPr>
            <a:r>
              <a:rPr lang="en-US" sz="3187" b="1">
                <a:solidFill>
                  <a:srgbClr val="CACACA"/>
                </a:solidFill>
                <a:latin typeface="Cousine Bold"/>
                <a:ea typeface="Cousine Bold"/>
                <a:cs typeface="Cousine Bold"/>
                <a:sym typeface="Cousine Bold"/>
              </a:rPr>
              <a:t>Xử lý lỗi và best practices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85800" y="1590111"/>
            <a:ext cx="16285723" cy="5514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69283" lvl="1" indent="-334641" algn="ctr">
              <a:lnSpc>
                <a:spcPts val="4339"/>
              </a:lnSpc>
              <a:spcBef>
                <a:spcPct val="0"/>
              </a:spcBef>
              <a:buAutoNum type="arabicPeriod"/>
            </a:pPr>
            <a:r>
              <a:rPr lang="en-US" sz="3099" b="1" dirty="0" err="1">
                <a:solidFill>
                  <a:srgbClr val="000000"/>
                </a:solidFill>
                <a:latin typeface="Cousine Bold"/>
                <a:ea typeface="Cousine Bold"/>
                <a:cs typeface="Cousine Bold"/>
                <a:sym typeface="Cousine Bold"/>
              </a:rPr>
              <a:t>Không</a:t>
            </a:r>
            <a:r>
              <a:rPr lang="en-US" sz="3099" b="1" dirty="0">
                <a:solidFill>
                  <a:srgbClr val="000000"/>
                </a:solidFill>
                <a:latin typeface="Cousine Bold"/>
                <a:ea typeface="Cousine Bold"/>
                <a:cs typeface="Cousine Bold"/>
                <a:sym typeface="Cousine Bold"/>
              </a:rPr>
              <a:t> </a:t>
            </a:r>
            <a:r>
              <a:rPr lang="en-US" sz="3099" b="1" dirty="0" err="1">
                <a:solidFill>
                  <a:srgbClr val="000000"/>
                </a:solidFill>
                <a:latin typeface="Cousine Bold"/>
                <a:ea typeface="Cousine Bold"/>
                <a:cs typeface="Cousine Bold"/>
                <a:sym typeface="Cousine Bold"/>
              </a:rPr>
              <a:t>dùng</a:t>
            </a:r>
            <a:r>
              <a:rPr lang="en-US" sz="3099" b="1" dirty="0">
                <a:solidFill>
                  <a:srgbClr val="000000"/>
                </a:solidFill>
                <a:latin typeface="Cousine Bold"/>
                <a:ea typeface="Cousine Bold"/>
                <a:cs typeface="Cousine Bold"/>
                <a:sym typeface="Cousine Bold"/>
              </a:rPr>
              <a:t> </a:t>
            </a:r>
            <a:r>
              <a:rPr lang="en-US" sz="3099" b="1" dirty="0" err="1">
                <a:solidFill>
                  <a:srgbClr val="000000"/>
                </a:solidFill>
                <a:latin typeface="Cousine Bold"/>
                <a:ea typeface="Cousine Bold"/>
                <a:cs typeface="Cousine Bold"/>
                <a:sym typeface="Cousine Bold"/>
              </a:rPr>
              <a:t>MODE_PRIVATE</a:t>
            </a:r>
            <a:r>
              <a:rPr lang="en-US" sz="3099" b="1" dirty="0">
                <a:solidFill>
                  <a:srgbClr val="000000"/>
                </a:solidFill>
                <a:latin typeface="Cousine Bold"/>
                <a:ea typeface="Cousine Bold"/>
                <a:cs typeface="Cousine Bold"/>
                <a:sym typeface="Cousine Bold"/>
              </a:rPr>
              <a:t> → </a:t>
            </a:r>
            <a:r>
              <a:rPr lang="en-US" sz="3099" b="1" dirty="0" err="1">
                <a:solidFill>
                  <a:srgbClr val="000000"/>
                </a:solidFill>
                <a:latin typeface="Cousine Bold"/>
                <a:ea typeface="Cousine Bold"/>
                <a:cs typeface="Cousine Bold"/>
                <a:sym typeface="Cousine Bold"/>
              </a:rPr>
              <a:t>Dữ</a:t>
            </a:r>
            <a:r>
              <a:rPr lang="en-US" sz="3099" b="1" dirty="0">
                <a:solidFill>
                  <a:srgbClr val="000000"/>
                </a:solidFill>
                <a:latin typeface="Cousine Bold"/>
                <a:ea typeface="Cousine Bold"/>
                <a:cs typeface="Cousine Bold"/>
                <a:sym typeface="Cousine Bold"/>
              </a:rPr>
              <a:t> </a:t>
            </a:r>
            <a:r>
              <a:rPr lang="en-US" sz="3099" b="1" dirty="0" err="1">
                <a:solidFill>
                  <a:srgbClr val="000000"/>
                </a:solidFill>
                <a:latin typeface="Cousine Bold"/>
                <a:ea typeface="Cousine Bold"/>
                <a:cs typeface="Cousine Bold"/>
                <a:sym typeface="Cousine Bold"/>
              </a:rPr>
              <a:t>liệu</a:t>
            </a:r>
            <a:r>
              <a:rPr lang="en-US" sz="3099" b="1" dirty="0">
                <a:solidFill>
                  <a:srgbClr val="000000"/>
                </a:solidFill>
                <a:latin typeface="Cousine Bold"/>
                <a:ea typeface="Cousine Bold"/>
                <a:cs typeface="Cousine Bold"/>
                <a:sym typeface="Cousine Bold"/>
              </a:rPr>
              <a:t> </a:t>
            </a:r>
            <a:r>
              <a:rPr lang="en-US" sz="3099" b="1" dirty="0" err="1">
                <a:solidFill>
                  <a:srgbClr val="000000"/>
                </a:solidFill>
                <a:latin typeface="Cousine Bold"/>
                <a:ea typeface="Cousine Bold"/>
                <a:cs typeface="Cousine Bold"/>
                <a:sym typeface="Cousine Bold"/>
              </a:rPr>
              <a:t>có</a:t>
            </a:r>
            <a:r>
              <a:rPr lang="en-US" sz="3099" b="1" dirty="0">
                <a:solidFill>
                  <a:srgbClr val="000000"/>
                </a:solidFill>
                <a:latin typeface="Cousine Bold"/>
                <a:ea typeface="Cousine Bold"/>
                <a:cs typeface="Cousine Bold"/>
                <a:sym typeface="Cousine Bold"/>
              </a:rPr>
              <a:t> </a:t>
            </a:r>
            <a:r>
              <a:rPr lang="en-US" sz="3099" b="1" dirty="0" err="1">
                <a:solidFill>
                  <a:srgbClr val="000000"/>
                </a:solidFill>
                <a:latin typeface="Cousine Bold"/>
                <a:ea typeface="Cousine Bold"/>
                <a:cs typeface="Cousine Bold"/>
                <a:sym typeface="Cousine Bold"/>
              </a:rPr>
              <a:t>thể</a:t>
            </a:r>
            <a:r>
              <a:rPr lang="en-US" sz="3099" b="1" dirty="0">
                <a:solidFill>
                  <a:srgbClr val="000000"/>
                </a:solidFill>
                <a:latin typeface="Cousine Bold"/>
                <a:ea typeface="Cousine Bold"/>
                <a:cs typeface="Cousine Bold"/>
                <a:sym typeface="Cousine Bold"/>
              </a:rPr>
              <a:t> </a:t>
            </a:r>
            <a:r>
              <a:rPr lang="en-US" sz="3099" b="1" dirty="0" err="1">
                <a:solidFill>
                  <a:srgbClr val="000000"/>
                </a:solidFill>
                <a:latin typeface="Cousine Bold"/>
                <a:ea typeface="Cousine Bold"/>
                <a:cs typeface="Cousine Bold"/>
                <a:sym typeface="Cousine Bold"/>
              </a:rPr>
              <a:t>bị</a:t>
            </a:r>
            <a:r>
              <a:rPr lang="en-US" sz="3099" b="1" dirty="0">
                <a:solidFill>
                  <a:srgbClr val="000000"/>
                </a:solidFill>
                <a:latin typeface="Cousine Bold"/>
                <a:ea typeface="Cousine Bold"/>
                <a:cs typeface="Cousine Bold"/>
                <a:sym typeface="Cousine Bold"/>
              </a:rPr>
              <a:t> </a:t>
            </a:r>
            <a:r>
              <a:rPr lang="en-US" sz="3099" b="1" dirty="0" err="1">
                <a:solidFill>
                  <a:srgbClr val="000000"/>
                </a:solidFill>
                <a:latin typeface="Cousine Bold"/>
                <a:ea typeface="Cousine Bold"/>
                <a:cs typeface="Cousine Bold"/>
                <a:sym typeface="Cousine Bold"/>
              </a:rPr>
              <a:t>truy</a:t>
            </a:r>
            <a:r>
              <a:rPr lang="en-US" sz="3099" b="1" dirty="0">
                <a:solidFill>
                  <a:srgbClr val="000000"/>
                </a:solidFill>
                <a:latin typeface="Cousine Bold"/>
                <a:ea typeface="Cousine Bold"/>
                <a:cs typeface="Cousine Bold"/>
                <a:sym typeface="Cousine Bold"/>
              </a:rPr>
              <a:t> </a:t>
            </a:r>
            <a:r>
              <a:rPr lang="en-US" sz="3099" b="1" dirty="0" err="1">
                <a:solidFill>
                  <a:srgbClr val="000000"/>
                </a:solidFill>
                <a:latin typeface="Cousine Bold"/>
                <a:ea typeface="Cousine Bold"/>
                <a:cs typeface="Cousine Bold"/>
                <a:sym typeface="Cousine Bold"/>
              </a:rPr>
              <a:t>cập</a:t>
            </a:r>
            <a:r>
              <a:rPr lang="en-US" sz="3099" b="1" dirty="0">
                <a:solidFill>
                  <a:srgbClr val="000000"/>
                </a:solidFill>
                <a:latin typeface="Cousine Bold"/>
                <a:ea typeface="Cousine Bold"/>
                <a:cs typeface="Cousine Bold"/>
                <a:sym typeface="Cousine Bold"/>
              </a:rPr>
              <a:t> </a:t>
            </a:r>
            <a:r>
              <a:rPr lang="en-US" sz="3099" b="1" dirty="0" err="1">
                <a:solidFill>
                  <a:srgbClr val="000000"/>
                </a:solidFill>
                <a:latin typeface="Cousine Bold"/>
                <a:ea typeface="Cousine Bold"/>
                <a:cs typeface="Cousine Bold"/>
                <a:sym typeface="Cousine Bold"/>
              </a:rPr>
              <a:t>bởi</a:t>
            </a:r>
            <a:r>
              <a:rPr lang="en-US" sz="3099" b="1" dirty="0">
                <a:solidFill>
                  <a:srgbClr val="000000"/>
                </a:solidFill>
                <a:latin typeface="Cousine Bold"/>
                <a:ea typeface="Cousine Bold"/>
                <a:cs typeface="Cousine Bold"/>
                <a:sym typeface="Cousine Bold"/>
              </a:rPr>
              <a:t> app </a:t>
            </a:r>
            <a:r>
              <a:rPr lang="en-US" sz="3099" b="1" dirty="0" err="1">
                <a:solidFill>
                  <a:srgbClr val="000000"/>
                </a:solidFill>
                <a:latin typeface="Cousine Bold"/>
                <a:ea typeface="Cousine Bold"/>
                <a:cs typeface="Cousine Bold"/>
                <a:sym typeface="Cousine Bold"/>
              </a:rPr>
              <a:t>khác</a:t>
            </a:r>
            <a:endParaRPr lang="en-US" sz="3099" b="1" dirty="0">
              <a:solidFill>
                <a:srgbClr val="000000"/>
              </a:solidFill>
              <a:latin typeface="Cousine Bold"/>
              <a:ea typeface="Cousine Bold"/>
              <a:cs typeface="Cousine Bold"/>
              <a:sym typeface="Cousine Bold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ACA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87707" y="202340"/>
            <a:ext cx="17912586" cy="573093"/>
            <a:chOff x="0" y="0"/>
            <a:chExt cx="4717718" cy="15093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717718" cy="150938"/>
            </a:xfrm>
            <a:custGeom>
              <a:avLst/>
              <a:gdLst/>
              <a:ahLst/>
              <a:cxnLst/>
              <a:rect l="l" t="t" r="r" b="b"/>
              <a:pathLst>
                <a:path w="4717718" h="150938">
                  <a:moveTo>
                    <a:pt x="0" y="0"/>
                  </a:moveTo>
                  <a:lnTo>
                    <a:pt x="4717718" y="0"/>
                  </a:lnTo>
                  <a:lnTo>
                    <a:pt x="4717718" y="150938"/>
                  </a:lnTo>
                  <a:lnTo>
                    <a:pt x="0" y="150938"/>
                  </a:lnTo>
                  <a:close/>
                </a:path>
              </a:pathLst>
            </a:custGeom>
            <a:solidFill>
              <a:srgbClr val="0057CC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717718" cy="1985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87707" y="775433"/>
            <a:ext cx="17912586" cy="9319983"/>
            <a:chOff x="0" y="0"/>
            <a:chExt cx="4717718" cy="245464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717718" cy="2454646"/>
            </a:xfrm>
            <a:custGeom>
              <a:avLst/>
              <a:gdLst/>
              <a:ahLst/>
              <a:cxnLst/>
              <a:rect l="l" t="t" r="r" b="b"/>
              <a:pathLst>
                <a:path w="4717718" h="2454646">
                  <a:moveTo>
                    <a:pt x="0" y="0"/>
                  </a:moveTo>
                  <a:lnTo>
                    <a:pt x="4717718" y="0"/>
                  </a:lnTo>
                  <a:lnTo>
                    <a:pt x="4717718" y="2454646"/>
                  </a:lnTo>
                  <a:lnTo>
                    <a:pt x="0" y="2454646"/>
                  </a:ln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4717718" cy="25022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7554665" y="216072"/>
            <a:ext cx="545628" cy="545628"/>
          </a:xfrm>
          <a:custGeom>
            <a:avLst/>
            <a:gdLst/>
            <a:ahLst/>
            <a:cxnLst/>
            <a:rect l="l" t="t" r="r" b="b"/>
            <a:pathLst>
              <a:path w="545628" h="545628">
                <a:moveTo>
                  <a:pt x="0" y="0"/>
                </a:moveTo>
                <a:lnTo>
                  <a:pt x="545628" y="0"/>
                </a:lnTo>
                <a:lnTo>
                  <a:pt x="545628" y="545628"/>
                </a:lnTo>
                <a:lnTo>
                  <a:pt x="0" y="5456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6990574" y="216072"/>
            <a:ext cx="545628" cy="545628"/>
          </a:xfrm>
          <a:custGeom>
            <a:avLst/>
            <a:gdLst/>
            <a:ahLst/>
            <a:cxnLst/>
            <a:rect l="l" t="t" r="r" b="b"/>
            <a:pathLst>
              <a:path w="545628" h="545628">
                <a:moveTo>
                  <a:pt x="0" y="0"/>
                </a:moveTo>
                <a:lnTo>
                  <a:pt x="545627" y="0"/>
                </a:lnTo>
                <a:lnTo>
                  <a:pt x="545627" y="545628"/>
                </a:lnTo>
                <a:lnTo>
                  <a:pt x="0" y="5456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6425896" y="216072"/>
            <a:ext cx="545628" cy="545628"/>
          </a:xfrm>
          <a:custGeom>
            <a:avLst/>
            <a:gdLst/>
            <a:ahLst/>
            <a:cxnLst/>
            <a:rect l="l" t="t" r="r" b="b"/>
            <a:pathLst>
              <a:path w="545628" h="545628">
                <a:moveTo>
                  <a:pt x="0" y="0"/>
                </a:moveTo>
                <a:lnTo>
                  <a:pt x="545628" y="0"/>
                </a:lnTo>
                <a:lnTo>
                  <a:pt x="545628" y="545628"/>
                </a:lnTo>
                <a:lnTo>
                  <a:pt x="0" y="54562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233569" y="3680413"/>
            <a:ext cx="15820862" cy="3994768"/>
          </a:xfrm>
          <a:custGeom>
            <a:avLst/>
            <a:gdLst/>
            <a:ahLst/>
            <a:cxnLst/>
            <a:rect l="l" t="t" r="r" b="b"/>
            <a:pathLst>
              <a:path w="15820862" h="3994768">
                <a:moveTo>
                  <a:pt x="0" y="0"/>
                </a:moveTo>
                <a:lnTo>
                  <a:pt x="15820862" y="0"/>
                </a:lnTo>
                <a:lnTo>
                  <a:pt x="15820862" y="3994767"/>
                </a:lnTo>
                <a:lnTo>
                  <a:pt x="0" y="399476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311532" y="227746"/>
            <a:ext cx="11945486" cy="5476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62"/>
              </a:lnSpc>
            </a:pPr>
            <a:r>
              <a:rPr lang="en-US" sz="3187" b="1">
                <a:solidFill>
                  <a:srgbClr val="CACACA"/>
                </a:solidFill>
                <a:latin typeface="Cousine Bold"/>
                <a:ea typeface="Cousine Bold"/>
                <a:cs typeface="Cousine Bold"/>
                <a:sym typeface="Cousine Bold"/>
              </a:rPr>
              <a:t>Xử lý lỗi và best practices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28700" y="1572372"/>
            <a:ext cx="16525965" cy="10737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39"/>
              </a:lnSpc>
              <a:spcBef>
                <a:spcPct val="0"/>
              </a:spcBef>
            </a:pPr>
            <a:r>
              <a:rPr lang="en-US" sz="3099" b="1">
                <a:solidFill>
                  <a:srgbClr val="000000"/>
                </a:solidFill>
                <a:latin typeface="Cousine Bold"/>
                <a:ea typeface="Cousine Bold"/>
                <a:cs typeface="Cousine Bold"/>
                <a:sym typeface="Cousine Bold"/>
              </a:rPr>
              <a:t>2. Lưu tất cả dữ liệu vào một file duy nhất → File lớn, truy cập chậm, dễ ghi đè key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ACA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87707" y="775433"/>
            <a:ext cx="17912586" cy="9319983"/>
            <a:chOff x="0" y="0"/>
            <a:chExt cx="4717718" cy="245464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717718" cy="2454646"/>
            </a:xfrm>
            <a:custGeom>
              <a:avLst/>
              <a:gdLst/>
              <a:ahLst/>
              <a:cxnLst/>
              <a:rect l="l" t="t" r="r" b="b"/>
              <a:pathLst>
                <a:path w="4717718" h="2454646">
                  <a:moveTo>
                    <a:pt x="0" y="0"/>
                  </a:moveTo>
                  <a:lnTo>
                    <a:pt x="4717718" y="0"/>
                  </a:lnTo>
                  <a:lnTo>
                    <a:pt x="4717718" y="2454646"/>
                  </a:lnTo>
                  <a:lnTo>
                    <a:pt x="0" y="2454646"/>
                  </a:ln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717718" cy="25022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87707" y="202340"/>
            <a:ext cx="17912586" cy="573093"/>
            <a:chOff x="0" y="0"/>
            <a:chExt cx="4717718" cy="15093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717718" cy="150938"/>
            </a:xfrm>
            <a:custGeom>
              <a:avLst/>
              <a:gdLst/>
              <a:ahLst/>
              <a:cxnLst/>
              <a:rect l="l" t="t" r="r" b="b"/>
              <a:pathLst>
                <a:path w="4717718" h="150938">
                  <a:moveTo>
                    <a:pt x="0" y="0"/>
                  </a:moveTo>
                  <a:lnTo>
                    <a:pt x="4717718" y="0"/>
                  </a:lnTo>
                  <a:lnTo>
                    <a:pt x="4717718" y="150938"/>
                  </a:lnTo>
                  <a:lnTo>
                    <a:pt x="0" y="150938"/>
                  </a:lnTo>
                  <a:close/>
                </a:path>
              </a:pathLst>
            </a:custGeom>
            <a:solidFill>
              <a:srgbClr val="0057CC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4717718" cy="1985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6425896" y="216072"/>
            <a:ext cx="545628" cy="545628"/>
          </a:xfrm>
          <a:custGeom>
            <a:avLst/>
            <a:gdLst/>
            <a:ahLst/>
            <a:cxnLst/>
            <a:rect l="l" t="t" r="r" b="b"/>
            <a:pathLst>
              <a:path w="545628" h="545628">
                <a:moveTo>
                  <a:pt x="0" y="0"/>
                </a:moveTo>
                <a:lnTo>
                  <a:pt x="545628" y="0"/>
                </a:lnTo>
                <a:lnTo>
                  <a:pt x="545628" y="545628"/>
                </a:lnTo>
                <a:lnTo>
                  <a:pt x="0" y="5456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6990574" y="216072"/>
            <a:ext cx="545628" cy="545628"/>
          </a:xfrm>
          <a:custGeom>
            <a:avLst/>
            <a:gdLst/>
            <a:ahLst/>
            <a:cxnLst/>
            <a:rect l="l" t="t" r="r" b="b"/>
            <a:pathLst>
              <a:path w="545628" h="545628">
                <a:moveTo>
                  <a:pt x="0" y="0"/>
                </a:moveTo>
                <a:lnTo>
                  <a:pt x="545627" y="0"/>
                </a:lnTo>
                <a:lnTo>
                  <a:pt x="545627" y="545628"/>
                </a:lnTo>
                <a:lnTo>
                  <a:pt x="0" y="54562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7554665" y="216072"/>
            <a:ext cx="545628" cy="545628"/>
          </a:xfrm>
          <a:custGeom>
            <a:avLst/>
            <a:gdLst/>
            <a:ahLst/>
            <a:cxnLst/>
            <a:rect l="l" t="t" r="r" b="b"/>
            <a:pathLst>
              <a:path w="545628" h="545628">
                <a:moveTo>
                  <a:pt x="0" y="0"/>
                </a:moveTo>
                <a:lnTo>
                  <a:pt x="545628" y="0"/>
                </a:lnTo>
                <a:lnTo>
                  <a:pt x="545628" y="545628"/>
                </a:lnTo>
                <a:lnTo>
                  <a:pt x="0" y="54562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311532" y="227746"/>
            <a:ext cx="11945486" cy="5476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62"/>
              </a:lnSpc>
            </a:pPr>
            <a:r>
              <a:rPr lang="en-US" sz="3187" b="1">
                <a:solidFill>
                  <a:srgbClr val="CACACA"/>
                </a:solidFill>
                <a:latin typeface="Cousine Bold"/>
                <a:ea typeface="Cousine Bold"/>
                <a:cs typeface="Cousine Bold"/>
                <a:sym typeface="Cousine Bold"/>
              </a:rPr>
              <a:t>Phân công công việc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48870" y="2678011"/>
            <a:ext cx="16190259" cy="5334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ACA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87707" y="202340"/>
            <a:ext cx="17912586" cy="573093"/>
            <a:chOff x="0" y="0"/>
            <a:chExt cx="4717718" cy="15093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717718" cy="150938"/>
            </a:xfrm>
            <a:custGeom>
              <a:avLst/>
              <a:gdLst/>
              <a:ahLst/>
              <a:cxnLst/>
              <a:rect l="l" t="t" r="r" b="b"/>
              <a:pathLst>
                <a:path w="4717718" h="150938">
                  <a:moveTo>
                    <a:pt x="0" y="0"/>
                  </a:moveTo>
                  <a:lnTo>
                    <a:pt x="4717718" y="0"/>
                  </a:lnTo>
                  <a:lnTo>
                    <a:pt x="4717718" y="150938"/>
                  </a:lnTo>
                  <a:lnTo>
                    <a:pt x="0" y="150938"/>
                  </a:lnTo>
                  <a:close/>
                </a:path>
              </a:pathLst>
            </a:custGeom>
            <a:solidFill>
              <a:srgbClr val="0057CC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717718" cy="1985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87707" y="775433"/>
            <a:ext cx="17912586" cy="9319983"/>
            <a:chOff x="0" y="0"/>
            <a:chExt cx="4717718" cy="245464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717718" cy="2454646"/>
            </a:xfrm>
            <a:custGeom>
              <a:avLst/>
              <a:gdLst/>
              <a:ahLst/>
              <a:cxnLst/>
              <a:rect l="l" t="t" r="r" b="b"/>
              <a:pathLst>
                <a:path w="4717718" h="2454646">
                  <a:moveTo>
                    <a:pt x="0" y="0"/>
                  </a:moveTo>
                  <a:lnTo>
                    <a:pt x="4717718" y="0"/>
                  </a:lnTo>
                  <a:lnTo>
                    <a:pt x="4717718" y="2454646"/>
                  </a:lnTo>
                  <a:lnTo>
                    <a:pt x="0" y="2454646"/>
                  </a:ln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4717718" cy="25022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7554665" y="216072"/>
            <a:ext cx="545628" cy="545628"/>
          </a:xfrm>
          <a:custGeom>
            <a:avLst/>
            <a:gdLst/>
            <a:ahLst/>
            <a:cxnLst/>
            <a:rect l="l" t="t" r="r" b="b"/>
            <a:pathLst>
              <a:path w="545628" h="545628">
                <a:moveTo>
                  <a:pt x="0" y="0"/>
                </a:moveTo>
                <a:lnTo>
                  <a:pt x="545628" y="0"/>
                </a:lnTo>
                <a:lnTo>
                  <a:pt x="545628" y="545628"/>
                </a:lnTo>
                <a:lnTo>
                  <a:pt x="0" y="5456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6990574" y="216072"/>
            <a:ext cx="545628" cy="545628"/>
          </a:xfrm>
          <a:custGeom>
            <a:avLst/>
            <a:gdLst/>
            <a:ahLst/>
            <a:cxnLst/>
            <a:rect l="l" t="t" r="r" b="b"/>
            <a:pathLst>
              <a:path w="545628" h="545628">
                <a:moveTo>
                  <a:pt x="0" y="0"/>
                </a:moveTo>
                <a:lnTo>
                  <a:pt x="545627" y="0"/>
                </a:lnTo>
                <a:lnTo>
                  <a:pt x="545627" y="545628"/>
                </a:lnTo>
                <a:lnTo>
                  <a:pt x="0" y="5456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6425896" y="216072"/>
            <a:ext cx="545628" cy="545628"/>
          </a:xfrm>
          <a:custGeom>
            <a:avLst/>
            <a:gdLst/>
            <a:ahLst/>
            <a:cxnLst/>
            <a:rect l="l" t="t" r="r" b="b"/>
            <a:pathLst>
              <a:path w="545628" h="545628">
                <a:moveTo>
                  <a:pt x="0" y="0"/>
                </a:moveTo>
                <a:lnTo>
                  <a:pt x="545628" y="0"/>
                </a:lnTo>
                <a:lnTo>
                  <a:pt x="545628" y="545628"/>
                </a:lnTo>
                <a:lnTo>
                  <a:pt x="0" y="54562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929217" y="2978530"/>
            <a:ext cx="14429567" cy="6096492"/>
          </a:xfrm>
          <a:custGeom>
            <a:avLst/>
            <a:gdLst/>
            <a:ahLst/>
            <a:cxnLst/>
            <a:rect l="l" t="t" r="r" b="b"/>
            <a:pathLst>
              <a:path w="14429567" h="6096492">
                <a:moveTo>
                  <a:pt x="0" y="0"/>
                </a:moveTo>
                <a:lnTo>
                  <a:pt x="14429566" y="0"/>
                </a:lnTo>
                <a:lnTo>
                  <a:pt x="14429566" y="6096492"/>
                </a:lnTo>
                <a:lnTo>
                  <a:pt x="0" y="609649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311532" y="227746"/>
            <a:ext cx="11945486" cy="5476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62"/>
              </a:lnSpc>
            </a:pPr>
            <a:r>
              <a:rPr lang="en-US" sz="3187" b="1">
                <a:solidFill>
                  <a:srgbClr val="CACACA"/>
                </a:solidFill>
                <a:latin typeface="Cousine Bold"/>
                <a:ea typeface="Cousine Bold"/>
                <a:cs typeface="Cousine Bold"/>
                <a:sym typeface="Cousine Bold"/>
              </a:rPr>
              <a:t>Xử lý lỗi và best practices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28700" y="1572372"/>
            <a:ext cx="16525965" cy="10737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39"/>
              </a:lnSpc>
              <a:spcBef>
                <a:spcPct val="0"/>
              </a:spcBef>
            </a:pPr>
            <a:r>
              <a:rPr lang="en-US" sz="3099" b="1">
                <a:solidFill>
                  <a:srgbClr val="000000"/>
                </a:solidFill>
                <a:latin typeface="Cousine Bold"/>
                <a:ea typeface="Cousine Bold"/>
                <a:cs typeface="Cousine Bold"/>
                <a:sym typeface="Cousine Bold"/>
              </a:rPr>
              <a:t>2. Lưu tất cả dữ liệu vào một file duy nhất → File lớn, truy cập chậm, dễ ghi đè key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ACA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87707" y="202340"/>
            <a:ext cx="17912586" cy="573093"/>
            <a:chOff x="0" y="0"/>
            <a:chExt cx="4717718" cy="15093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717718" cy="150938"/>
            </a:xfrm>
            <a:custGeom>
              <a:avLst/>
              <a:gdLst/>
              <a:ahLst/>
              <a:cxnLst/>
              <a:rect l="l" t="t" r="r" b="b"/>
              <a:pathLst>
                <a:path w="4717718" h="150938">
                  <a:moveTo>
                    <a:pt x="0" y="0"/>
                  </a:moveTo>
                  <a:lnTo>
                    <a:pt x="4717718" y="0"/>
                  </a:lnTo>
                  <a:lnTo>
                    <a:pt x="4717718" y="150938"/>
                  </a:lnTo>
                  <a:lnTo>
                    <a:pt x="0" y="150938"/>
                  </a:lnTo>
                  <a:close/>
                </a:path>
              </a:pathLst>
            </a:custGeom>
            <a:solidFill>
              <a:srgbClr val="0057CC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717718" cy="1985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87707" y="775433"/>
            <a:ext cx="17912586" cy="9319983"/>
            <a:chOff x="0" y="0"/>
            <a:chExt cx="4717718" cy="245464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717718" cy="2454646"/>
            </a:xfrm>
            <a:custGeom>
              <a:avLst/>
              <a:gdLst/>
              <a:ahLst/>
              <a:cxnLst/>
              <a:rect l="l" t="t" r="r" b="b"/>
              <a:pathLst>
                <a:path w="4717718" h="2454646">
                  <a:moveTo>
                    <a:pt x="0" y="0"/>
                  </a:moveTo>
                  <a:lnTo>
                    <a:pt x="4717718" y="0"/>
                  </a:lnTo>
                  <a:lnTo>
                    <a:pt x="4717718" y="2454646"/>
                  </a:lnTo>
                  <a:lnTo>
                    <a:pt x="0" y="2454646"/>
                  </a:ln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4717718" cy="25022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7554665" y="216072"/>
            <a:ext cx="545628" cy="545628"/>
          </a:xfrm>
          <a:custGeom>
            <a:avLst/>
            <a:gdLst/>
            <a:ahLst/>
            <a:cxnLst/>
            <a:rect l="l" t="t" r="r" b="b"/>
            <a:pathLst>
              <a:path w="545628" h="545628">
                <a:moveTo>
                  <a:pt x="0" y="0"/>
                </a:moveTo>
                <a:lnTo>
                  <a:pt x="545628" y="0"/>
                </a:lnTo>
                <a:lnTo>
                  <a:pt x="545628" y="545628"/>
                </a:lnTo>
                <a:lnTo>
                  <a:pt x="0" y="5456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6990574" y="216072"/>
            <a:ext cx="545628" cy="545628"/>
          </a:xfrm>
          <a:custGeom>
            <a:avLst/>
            <a:gdLst/>
            <a:ahLst/>
            <a:cxnLst/>
            <a:rect l="l" t="t" r="r" b="b"/>
            <a:pathLst>
              <a:path w="545628" h="545628">
                <a:moveTo>
                  <a:pt x="0" y="0"/>
                </a:moveTo>
                <a:lnTo>
                  <a:pt x="545627" y="0"/>
                </a:lnTo>
                <a:lnTo>
                  <a:pt x="545627" y="545628"/>
                </a:lnTo>
                <a:lnTo>
                  <a:pt x="0" y="5456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6425896" y="216072"/>
            <a:ext cx="545628" cy="545628"/>
          </a:xfrm>
          <a:custGeom>
            <a:avLst/>
            <a:gdLst/>
            <a:ahLst/>
            <a:cxnLst/>
            <a:rect l="l" t="t" r="r" b="b"/>
            <a:pathLst>
              <a:path w="545628" h="545628">
                <a:moveTo>
                  <a:pt x="0" y="0"/>
                </a:moveTo>
                <a:lnTo>
                  <a:pt x="545628" y="0"/>
                </a:lnTo>
                <a:lnTo>
                  <a:pt x="545628" y="545628"/>
                </a:lnTo>
                <a:lnTo>
                  <a:pt x="0" y="54562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760809" y="2650344"/>
            <a:ext cx="14766383" cy="6607956"/>
          </a:xfrm>
          <a:custGeom>
            <a:avLst/>
            <a:gdLst/>
            <a:ahLst/>
            <a:cxnLst/>
            <a:rect l="l" t="t" r="r" b="b"/>
            <a:pathLst>
              <a:path w="14766383" h="6607956">
                <a:moveTo>
                  <a:pt x="0" y="0"/>
                </a:moveTo>
                <a:lnTo>
                  <a:pt x="14766382" y="0"/>
                </a:lnTo>
                <a:lnTo>
                  <a:pt x="14766382" y="6607956"/>
                </a:lnTo>
                <a:lnTo>
                  <a:pt x="0" y="660795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311532" y="227746"/>
            <a:ext cx="11945486" cy="5476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62"/>
              </a:lnSpc>
            </a:pPr>
            <a:r>
              <a:rPr lang="en-US" sz="3187" b="1">
                <a:solidFill>
                  <a:srgbClr val="CACACA"/>
                </a:solidFill>
                <a:latin typeface="Cousine Bold"/>
                <a:ea typeface="Cousine Bold"/>
                <a:cs typeface="Cousine Bold"/>
                <a:sym typeface="Cousine Bold"/>
              </a:rPr>
              <a:t>Xử lý lỗi và best practices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28700" y="1258681"/>
            <a:ext cx="16230600" cy="10737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39"/>
              </a:lnSpc>
              <a:spcBef>
                <a:spcPct val="0"/>
              </a:spcBef>
            </a:pPr>
            <a:r>
              <a:rPr lang="en-US" sz="3099" b="1">
                <a:solidFill>
                  <a:srgbClr val="000000"/>
                </a:solidFill>
                <a:latin typeface="Cousine Bold"/>
                <a:ea typeface="Cousine Bold"/>
                <a:cs typeface="Cousine Bold"/>
                <a:sym typeface="Cousine Bold"/>
              </a:rPr>
              <a:t>3. Dùng apply() cho mọi trường hợp → Có thể mất dữ liệu khi app tắt đột ngột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ACA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87707" y="202340"/>
            <a:ext cx="17912586" cy="573093"/>
            <a:chOff x="0" y="0"/>
            <a:chExt cx="4717718" cy="15093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717718" cy="150938"/>
            </a:xfrm>
            <a:custGeom>
              <a:avLst/>
              <a:gdLst/>
              <a:ahLst/>
              <a:cxnLst/>
              <a:rect l="l" t="t" r="r" b="b"/>
              <a:pathLst>
                <a:path w="4717718" h="150938">
                  <a:moveTo>
                    <a:pt x="0" y="0"/>
                  </a:moveTo>
                  <a:lnTo>
                    <a:pt x="4717718" y="0"/>
                  </a:lnTo>
                  <a:lnTo>
                    <a:pt x="4717718" y="150938"/>
                  </a:lnTo>
                  <a:lnTo>
                    <a:pt x="0" y="150938"/>
                  </a:lnTo>
                  <a:close/>
                </a:path>
              </a:pathLst>
            </a:custGeom>
            <a:solidFill>
              <a:srgbClr val="0057CC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717718" cy="1985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87707" y="775433"/>
            <a:ext cx="17912586" cy="9319983"/>
            <a:chOff x="0" y="0"/>
            <a:chExt cx="4717718" cy="245464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717718" cy="2454646"/>
            </a:xfrm>
            <a:custGeom>
              <a:avLst/>
              <a:gdLst/>
              <a:ahLst/>
              <a:cxnLst/>
              <a:rect l="l" t="t" r="r" b="b"/>
              <a:pathLst>
                <a:path w="4717718" h="2454646">
                  <a:moveTo>
                    <a:pt x="0" y="0"/>
                  </a:moveTo>
                  <a:lnTo>
                    <a:pt x="4717718" y="0"/>
                  </a:lnTo>
                  <a:lnTo>
                    <a:pt x="4717718" y="2454646"/>
                  </a:lnTo>
                  <a:lnTo>
                    <a:pt x="0" y="2454646"/>
                  </a:ln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4717718" cy="25022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7554665" y="216072"/>
            <a:ext cx="545628" cy="545628"/>
          </a:xfrm>
          <a:custGeom>
            <a:avLst/>
            <a:gdLst/>
            <a:ahLst/>
            <a:cxnLst/>
            <a:rect l="l" t="t" r="r" b="b"/>
            <a:pathLst>
              <a:path w="545628" h="545628">
                <a:moveTo>
                  <a:pt x="0" y="0"/>
                </a:moveTo>
                <a:lnTo>
                  <a:pt x="545628" y="0"/>
                </a:lnTo>
                <a:lnTo>
                  <a:pt x="545628" y="545628"/>
                </a:lnTo>
                <a:lnTo>
                  <a:pt x="0" y="5456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6990574" y="216072"/>
            <a:ext cx="545628" cy="545628"/>
          </a:xfrm>
          <a:custGeom>
            <a:avLst/>
            <a:gdLst/>
            <a:ahLst/>
            <a:cxnLst/>
            <a:rect l="l" t="t" r="r" b="b"/>
            <a:pathLst>
              <a:path w="545628" h="545628">
                <a:moveTo>
                  <a:pt x="0" y="0"/>
                </a:moveTo>
                <a:lnTo>
                  <a:pt x="545627" y="0"/>
                </a:lnTo>
                <a:lnTo>
                  <a:pt x="545627" y="545628"/>
                </a:lnTo>
                <a:lnTo>
                  <a:pt x="0" y="5456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6425896" y="216072"/>
            <a:ext cx="545628" cy="545628"/>
          </a:xfrm>
          <a:custGeom>
            <a:avLst/>
            <a:gdLst/>
            <a:ahLst/>
            <a:cxnLst/>
            <a:rect l="l" t="t" r="r" b="b"/>
            <a:pathLst>
              <a:path w="545628" h="545628">
                <a:moveTo>
                  <a:pt x="0" y="0"/>
                </a:moveTo>
                <a:lnTo>
                  <a:pt x="545628" y="0"/>
                </a:lnTo>
                <a:lnTo>
                  <a:pt x="545628" y="545628"/>
                </a:lnTo>
                <a:lnTo>
                  <a:pt x="0" y="54562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518909" y="2304594"/>
            <a:ext cx="15179801" cy="6565264"/>
          </a:xfrm>
          <a:custGeom>
            <a:avLst/>
            <a:gdLst/>
            <a:ahLst/>
            <a:cxnLst/>
            <a:rect l="l" t="t" r="r" b="b"/>
            <a:pathLst>
              <a:path w="15179801" h="6565264">
                <a:moveTo>
                  <a:pt x="0" y="0"/>
                </a:moveTo>
                <a:lnTo>
                  <a:pt x="15179801" y="0"/>
                </a:lnTo>
                <a:lnTo>
                  <a:pt x="15179801" y="6565264"/>
                </a:lnTo>
                <a:lnTo>
                  <a:pt x="0" y="656526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311532" y="227746"/>
            <a:ext cx="11945486" cy="5476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62"/>
              </a:lnSpc>
            </a:pPr>
            <a:r>
              <a:rPr lang="en-US" sz="3187" b="1">
                <a:solidFill>
                  <a:srgbClr val="CACACA"/>
                </a:solidFill>
                <a:latin typeface="Cousine Bold"/>
                <a:ea typeface="Cousine Bold"/>
                <a:cs typeface="Cousine Bold"/>
                <a:sym typeface="Cousine Bold"/>
              </a:rPr>
              <a:t>Xử lý lỗi và best practices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28700" y="1240333"/>
            <a:ext cx="16230600" cy="5308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39"/>
              </a:lnSpc>
              <a:spcBef>
                <a:spcPct val="0"/>
              </a:spcBef>
            </a:pPr>
            <a:r>
              <a:rPr lang="en-US" sz="3099" b="1">
                <a:solidFill>
                  <a:srgbClr val="000000"/>
                </a:solidFill>
                <a:latin typeface="Cousine Bold"/>
                <a:ea typeface="Cousine Bold"/>
                <a:cs typeface="Cousine Bold"/>
                <a:sym typeface="Cousine Bold"/>
              </a:rPr>
              <a:t>4. Lưu dữ liệu lớn (list, JSON, hình ảnh) → App lag, crash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ACA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87707" y="202340"/>
            <a:ext cx="17912586" cy="573093"/>
            <a:chOff x="0" y="0"/>
            <a:chExt cx="4717718" cy="15093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717718" cy="150938"/>
            </a:xfrm>
            <a:custGeom>
              <a:avLst/>
              <a:gdLst/>
              <a:ahLst/>
              <a:cxnLst/>
              <a:rect l="l" t="t" r="r" b="b"/>
              <a:pathLst>
                <a:path w="4717718" h="150938">
                  <a:moveTo>
                    <a:pt x="0" y="0"/>
                  </a:moveTo>
                  <a:lnTo>
                    <a:pt x="4717718" y="0"/>
                  </a:lnTo>
                  <a:lnTo>
                    <a:pt x="4717718" y="150938"/>
                  </a:lnTo>
                  <a:lnTo>
                    <a:pt x="0" y="150938"/>
                  </a:lnTo>
                  <a:close/>
                </a:path>
              </a:pathLst>
            </a:custGeom>
            <a:solidFill>
              <a:srgbClr val="0057CC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717718" cy="1985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87707" y="775433"/>
            <a:ext cx="17912586" cy="9319983"/>
            <a:chOff x="0" y="0"/>
            <a:chExt cx="4717718" cy="245464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717718" cy="2454646"/>
            </a:xfrm>
            <a:custGeom>
              <a:avLst/>
              <a:gdLst/>
              <a:ahLst/>
              <a:cxnLst/>
              <a:rect l="l" t="t" r="r" b="b"/>
              <a:pathLst>
                <a:path w="4717718" h="2454646">
                  <a:moveTo>
                    <a:pt x="0" y="0"/>
                  </a:moveTo>
                  <a:lnTo>
                    <a:pt x="4717718" y="0"/>
                  </a:lnTo>
                  <a:lnTo>
                    <a:pt x="4717718" y="2454646"/>
                  </a:lnTo>
                  <a:lnTo>
                    <a:pt x="0" y="2454646"/>
                  </a:ln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4717718" cy="25022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7554665" y="216072"/>
            <a:ext cx="545628" cy="545628"/>
          </a:xfrm>
          <a:custGeom>
            <a:avLst/>
            <a:gdLst/>
            <a:ahLst/>
            <a:cxnLst/>
            <a:rect l="l" t="t" r="r" b="b"/>
            <a:pathLst>
              <a:path w="545628" h="545628">
                <a:moveTo>
                  <a:pt x="0" y="0"/>
                </a:moveTo>
                <a:lnTo>
                  <a:pt x="545628" y="0"/>
                </a:lnTo>
                <a:lnTo>
                  <a:pt x="545628" y="545628"/>
                </a:lnTo>
                <a:lnTo>
                  <a:pt x="0" y="5456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6990574" y="216072"/>
            <a:ext cx="545628" cy="545628"/>
          </a:xfrm>
          <a:custGeom>
            <a:avLst/>
            <a:gdLst/>
            <a:ahLst/>
            <a:cxnLst/>
            <a:rect l="l" t="t" r="r" b="b"/>
            <a:pathLst>
              <a:path w="545628" h="545628">
                <a:moveTo>
                  <a:pt x="0" y="0"/>
                </a:moveTo>
                <a:lnTo>
                  <a:pt x="545627" y="0"/>
                </a:lnTo>
                <a:lnTo>
                  <a:pt x="545627" y="545628"/>
                </a:lnTo>
                <a:lnTo>
                  <a:pt x="0" y="5456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6425896" y="216072"/>
            <a:ext cx="545628" cy="545628"/>
          </a:xfrm>
          <a:custGeom>
            <a:avLst/>
            <a:gdLst/>
            <a:ahLst/>
            <a:cxnLst/>
            <a:rect l="l" t="t" r="r" b="b"/>
            <a:pathLst>
              <a:path w="545628" h="545628">
                <a:moveTo>
                  <a:pt x="0" y="0"/>
                </a:moveTo>
                <a:lnTo>
                  <a:pt x="545628" y="0"/>
                </a:lnTo>
                <a:lnTo>
                  <a:pt x="545628" y="545628"/>
                </a:lnTo>
                <a:lnTo>
                  <a:pt x="0" y="54562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2738106" y="2415016"/>
            <a:ext cx="12987755" cy="7184611"/>
          </a:xfrm>
          <a:custGeom>
            <a:avLst/>
            <a:gdLst/>
            <a:ahLst/>
            <a:cxnLst/>
            <a:rect l="l" t="t" r="r" b="b"/>
            <a:pathLst>
              <a:path w="12987755" h="7184611">
                <a:moveTo>
                  <a:pt x="0" y="0"/>
                </a:moveTo>
                <a:lnTo>
                  <a:pt x="12987755" y="0"/>
                </a:lnTo>
                <a:lnTo>
                  <a:pt x="12987755" y="7184611"/>
                </a:lnTo>
                <a:lnTo>
                  <a:pt x="0" y="718461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1501"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311532" y="227746"/>
            <a:ext cx="11945486" cy="5476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62"/>
              </a:lnSpc>
            </a:pPr>
            <a:r>
              <a:rPr lang="en-US" sz="3187" b="1">
                <a:solidFill>
                  <a:srgbClr val="CACACA"/>
                </a:solidFill>
                <a:latin typeface="Cousine Bold"/>
                <a:ea typeface="Cousine Bold"/>
                <a:cs typeface="Cousine Bold"/>
                <a:sym typeface="Cousine Bold"/>
              </a:rPr>
              <a:t>Xử lý lỗi và best practices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28700" y="1149434"/>
            <a:ext cx="16230600" cy="10737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39"/>
              </a:lnSpc>
              <a:spcBef>
                <a:spcPct val="0"/>
              </a:spcBef>
            </a:pPr>
            <a:r>
              <a:rPr lang="en-US" sz="3099" b="1">
                <a:solidFill>
                  <a:srgbClr val="000000"/>
                </a:solidFill>
                <a:latin typeface="Cousine Bold"/>
                <a:ea typeface="Cousine Bold"/>
                <a:cs typeface="Cousine Bold"/>
                <a:sym typeface="Cousine Bold"/>
              </a:rPr>
              <a:t>5. Không có cơ chế migration khi cập nhật app → Dữ liệu cũ không tương thích, lỗi đọc key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ACA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87707" y="202340"/>
            <a:ext cx="17912586" cy="573093"/>
            <a:chOff x="0" y="0"/>
            <a:chExt cx="4717718" cy="15093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717718" cy="150938"/>
            </a:xfrm>
            <a:custGeom>
              <a:avLst/>
              <a:gdLst/>
              <a:ahLst/>
              <a:cxnLst/>
              <a:rect l="l" t="t" r="r" b="b"/>
              <a:pathLst>
                <a:path w="4717718" h="150938">
                  <a:moveTo>
                    <a:pt x="0" y="0"/>
                  </a:moveTo>
                  <a:lnTo>
                    <a:pt x="4717718" y="0"/>
                  </a:lnTo>
                  <a:lnTo>
                    <a:pt x="4717718" y="150938"/>
                  </a:lnTo>
                  <a:lnTo>
                    <a:pt x="0" y="150938"/>
                  </a:lnTo>
                  <a:close/>
                </a:path>
              </a:pathLst>
            </a:custGeom>
            <a:solidFill>
              <a:srgbClr val="0057CC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717718" cy="1985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87707" y="775433"/>
            <a:ext cx="17912586" cy="9319983"/>
            <a:chOff x="0" y="0"/>
            <a:chExt cx="4717718" cy="245464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717718" cy="2454646"/>
            </a:xfrm>
            <a:custGeom>
              <a:avLst/>
              <a:gdLst/>
              <a:ahLst/>
              <a:cxnLst/>
              <a:rect l="l" t="t" r="r" b="b"/>
              <a:pathLst>
                <a:path w="4717718" h="2454646">
                  <a:moveTo>
                    <a:pt x="0" y="0"/>
                  </a:moveTo>
                  <a:lnTo>
                    <a:pt x="4717718" y="0"/>
                  </a:lnTo>
                  <a:lnTo>
                    <a:pt x="4717718" y="2454646"/>
                  </a:lnTo>
                  <a:lnTo>
                    <a:pt x="0" y="2454646"/>
                  </a:ln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4717718" cy="25022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7554665" y="216072"/>
            <a:ext cx="545628" cy="545628"/>
          </a:xfrm>
          <a:custGeom>
            <a:avLst/>
            <a:gdLst/>
            <a:ahLst/>
            <a:cxnLst/>
            <a:rect l="l" t="t" r="r" b="b"/>
            <a:pathLst>
              <a:path w="545628" h="545628">
                <a:moveTo>
                  <a:pt x="0" y="0"/>
                </a:moveTo>
                <a:lnTo>
                  <a:pt x="545628" y="0"/>
                </a:lnTo>
                <a:lnTo>
                  <a:pt x="545628" y="545628"/>
                </a:lnTo>
                <a:lnTo>
                  <a:pt x="0" y="5456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6990574" y="216072"/>
            <a:ext cx="545628" cy="545628"/>
          </a:xfrm>
          <a:custGeom>
            <a:avLst/>
            <a:gdLst/>
            <a:ahLst/>
            <a:cxnLst/>
            <a:rect l="l" t="t" r="r" b="b"/>
            <a:pathLst>
              <a:path w="545628" h="545628">
                <a:moveTo>
                  <a:pt x="0" y="0"/>
                </a:moveTo>
                <a:lnTo>
                  <a:pt x="545627" y="0"/>
                </a:lnTo>
                <a:lnTo>
                  <a:pt x="545627" y="545628"/>
                </a:lnTo>
                <a:lnTo>
                  <a:pt x="0" y="5456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6425896" y="216072"/>
            <a:ext cx="545628" cy="545628"/>
          </a:xfrm>
          <a:custGeom>
            <a:avLst/>
            <a:gdLst/>
            <a:ahLst/>
            <a:cxnLst/>
            <a:rect l="l" t="t" r="r" b="b"/>
            <a:pathLst>
              <a:path w="545628" h="545628">
                <a:moveTo>
                  <a:pt x="0" y="0"/>
                </a:moveTo>
                <a:lnTo>
                  <a:pt x="545628" y="0"/>
                </a:lnTo>
                <a:lnTo>
                  <a:pt x="545628" y="545628"/>
                </a:lnTo>
                <a:lnTo>
                  <a:pt x="0" y="54562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2296309" y="2663897"/>
            <a:ext cx="12755118" cy="6221533"/>
          </a:xfrm>
          <a:custGeom>
            <a:avLst/>
            <a:gdLst/>
            <a:ahLst/>
            <a:cxnLst/>
            <a:rect l="l" t="t" r="r" b="b"/>
            <a:pathLst>
              <a:path w="12755118" h="6221533">
                <a:moveTo>
                  <a:pt x="0" y="0"/>
                </a:moveTo>
                <a:lnTo>
                  <a:pt x="12755117" y="0"/>
                </a:lnTo>
                <a:lnTo>
                  <a:pt x="12755117" y="6221533"/>
                </a:lnTo>
                <a:lnTo>
                  <a:pt x="0" y="622153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311532" y="227746"/>
            <a:ext cx="11945486" cy="5476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62"/>
              </a:lnSpc>
            </a:pPr>
            <a:r>
              <a:rPr lang="en-US" sz="3187" b="1">
                <a:solidFill>
                  <a:srgbClr val="CACACA"/>
                </a:solidFill>
                <a:latin typeface="Cousine Bold"/>
                <a:ea typeface="Cousine Bold"/>
                <a:cs typeface="Cousine Bold"/>
                <a:sym typeface="Cousine Bold"/>
              </a:rPr>
              <a:t>Xử lý lỗi và best practices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28700" y="1590111"/>
            <a:ext cx="16230600" cy="10737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39"/>
              </a:lnSpc>
              <a:spcBef>
                <a:spcPct val="0"/>
              </a:spcBef>
            </a:pPr>
            <a:r>
              <a:rPr lang="en-US" sz="3099" b="1">
                <a:solidFill>
                  <a:srgbClr val="000000"/>
                </a:solidFill>
                <a:latin typeface="Cousine Bold"/>
                <a:ea typeface="Cousine Bold"/>
                <a:cs typeface="Cousine Bold"/>
                <a:sym typeface="Cousine Bold"/>
              </a:rPr>
              <a:t>6. Gọi SharedPreferences trực tiếp ở nhiều nơi → Khó quản lý, trùng key, khó bảo trì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ACA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87707" y="202340"/>
            <a:ext cx="17912586" cy="573093"/>
            <a:chOff x="0" y="0"/>
            <a:chExt cx="4717718" cy="15093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717718" cy="150938"/>
            </a:xfrm>
            <a:custGeom>
              <a:avLst/>
              <a:gdLst/>
              <a:ahLst/>
              <a:cxnLst/>
              <a:rect l="l" t="t" r="r" b="b"/>
              <a:pathLst>
                <a:path w="4717718" h="150938">
                  <a:moveTo>
                    <a:pt x="0" y="0"/>
                  </a:moveTo>
                  <a:lnTo>
                    <a:pt x="4717718" y="0"/>
                  </a:lnTo>
                  <a:lnTo>
                    <a:pt x="4717718" y="150938"/>
                  </a:lnTo>
                  <a:lnTo>
                    <a:pt x="0" y="150938"/>
                  </a:lnTo>
                  <a:close/>
                </a:path>
              </a:pathLst>
            </a:custGeom>
            <a:solidFill>
              <a:srgbClr val="0057CC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717718" cy="1985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87707" y="775433"/>
            <a:ext cx="17912586" cy="9319983"/>
            <a:chOff x="0" y="0"/>
            <a:chExt cx="4717718" cy="245464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717718" cy="2454646"/>
            </a:xfrm>
            <a:custGeom>
              <a:avLst/>
              <a:gdLst/>
              <a:ahLst/>
              <a:cxnLst/>
              <a:rect l="l" t="t" r="r" b="b"/>
              <a:pathLst>
                <a:path w="4717718" h="2454646">
                  <a:moveTo>
                    <a:pt x="0" y="0"/>
                  </a:moveTo>
                  <a:lnTo>
                    <a:pt x="4717718" y="0"/>
                  </a:lnTo>
                  <a:lnTo>
                    <a:pt x="4717718" y="2454646"/>
                  </a:lnTo>
                  <a:lnTo>
                    <a:pt x="0" y="2454646"/>
                  </a:ln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4717718" cy="25022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7554665" y="216072"/>
            <a:ext cx="545628" cy="545628"/>
          </a:xfrm>
          <a:custGeom>
            <a:avLst/>
            <a:gdLst/>
            <a:ahLst/>
            <a:cxnLst/>
            <a:rect l="l" t="t" r="r" b="b"/>
            <a:pathLst>
              <a:path w="545628" h="545628">
                <a:moveTo>
                  <a:pt x="0" y="0"/>
                </a:moveTo>
                <a:lnTo>
                  <a:pt x="545628" y="0"/>
                </a:lnTo>
                <a:lnTo>
                  <a:pt x="545628" y="545628"/>
                </a:lnTo>
                <a:lnTo>
                  <a:pt x="0" y="5456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6990574" y="216072"/>
            <a:ext cx="545628" cy="545628"/>
          </a:xfrm>
          <a:custGeom>
            <a:avLst/>
            <a:gdLst/>
            <a:ahLst/>
            <a:cxnLst/>
            <a:rect l="l" t="t" r="r" b="b"/>
            <a:pathLst>
              <a:path w="545628" h="545628">
                <a:moveTo>
                  <a:pt x="0" y="0"/>
                </a:moveTo>
                <a:lnTo>
                  <a:pt x="545627" y="0"/>
                </a:lnTo>
                <a:lnTo>
                  <a:pt x="545627" y="545628"/>
                </a:lnTo>
                <a:lnTo>
                  <a:pt x="0" y="5456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6425896" y="216072"/>
            <a:ext cx="545628" cy="545628"/>
          </a:xfrm>
          <a:custGeom>
            <a:avLst/>
            <a:gdLst/>
            <a:ahLst/>
            <a:cxnLst/>
            <a:rect l="l" t="t" r="r" b="b"/>
            <a:pathLst>
              <a:path w="545628" h="545628">
                <a:moveTo>
                  <a:pt x="0" y="0"/>
                </a:moveTo>
                <a:lnTo>
                  <a:pt x="545628" y="0"/>
                </a:lnTo>
                <a:lnTo>
                  <a:pt x="545628" y="545628"/>
                </a:lnTo>
                <a:lnTo>
                  <a:pt x="0" y="54562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2275065" y="2996690"/>
            <a:ext cx="13041711" cy="5822848"/>
          </a:xfrm>
          <a:custGeom>
            <a:avLst/>
            <a:gdLst/>
            <a:ahLst/>
            <a:cxnLst/>
            <a:rect l="l" t="t" r="r" b="b"/>
            <a:pathLst>
              <a:path w="13041711" h="5822848">
                <a:moveTo>
                  <a:pt x="0" y="0"/>
                </a:moveTo>
                <a:lnTo>
                  <a:pt x="13041712" y="0"/>
                </a:lnTo>
                <a:lnTo>
                  <a:pt x="13041712" y="5822848"/>
                </a:lnTo>
                <a:lnTo>
                  <a:pt x="0" y="582284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311532" y="227746"/>
            <a:ext cx="11945486" cy="5476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62"/>
              </a:lnSpc>
            </a:pPr>
            <a:r>
              <a:rPr lang="en-US" sz="3187" b="1">
                <a:solidFill>
                  <a:srgbClr val="CACACA"/>
                </a:solidFill>
                <a:latin typeface="Cousine Bold"/>
                <a:ea typeface="Cousine Bold"/>
                <a:cs typeface="Cousine Bold"/>
                <a:sym typeface="Cousine Bold"/>
              </a:rPr>
              <a:t>Xử lý lỗi và best practices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28700" y="1590111"/>
            <a:ext cx="16230600" cy="10737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39"/>
              </a:lnSpc>
              <a:spcBef>
                <a:spcPct val="0"/>
              </a:spcBef>
            </a:pPr>
            <a:r>
              <a:rPr lang="en-US" sz="3099" b="1">
                <a:solidFill>
                  <a:srgbClr val="000000"/>
                </a:solidFill>
                <a:latin typeface="Cousine Bold"/>
                <a:ea typeface="Cousine Bold"/>
                <a:cs typeface="Cousine Bold"/>
                <a:sym typeface="Cousine Bold"/>
              </a:rPr>
              <a:t>6. Gọi SharedPreferences trực tiếp ở nhiều nơi → Khó quản lý, trùng key, khó bảo trì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ACA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87707" y="202340"/>
            <a:ext cx="17912586" cy="573093"/>
            <a:chOff x="0" y="0"/>
            <a:chExt cx="4717718" cy="15093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717718" cy="150938"/>
            </a:xfrm>
            <a:custGeom>
              <a:avLst/>
              <a:gdLst/>
              <a:ahLst/>
              <a:cxnLst/>
              <a:rect l="l" t="t" r="r" b="b"/>
              <a:pathLst>
                <a:path w="4717718" h="150938">
                  <a:moveTo>
                    <a:pt x="0" y="0"/>
                  </a:moveTo>
                  <a:lnTo>
                    <a:pt x="4717718" y="0"/>
                  </a:lnTo>
                  <a:lnTo>
                    <a:pt x="4717718" y="150938"/>
                  </a:lnTo>
                  <a:lnTo>
                    <a:pt x="0" y="150938"/>
                  </a:lnTo>
                  <a:close/>
                </a:path>
              </a:pathLst>
            </a:custGeom>
            <a:solidFill>
              <a:srgbClr val="0057CC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717718" cy="1985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87707" y="775433"/>
            <a:ext cx="17912586" cy="9319983"/>
            <a:chOff x="0" y="0"/>
            <a:chExt cx="4717718" cy="245464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717718" cy="2454646"/>
            </a:xfrm>
            <a:custGeom>
              <a:avLst/>
              <a:gdLst/>
              <a:ahLst/>
              <a:cxnLst/>
              <a:rect l="l" t="t" r="r" b="b"/>
              <a:pathLst>
                <a:path w="4717718" h="2454646">
                  <a:moveTo>
                    <a:pt x="0" y="0"/>
                  </a:moveTo>
                  <a:lnTo>
                    <a:pt x="4717718" y="0"/>
                  </a:lnTo>
                  <a:lnTo>
                    <a:pt x="4717718" y="2454646"/>
                  </a:lnTo>
                  <a:lnTo>
                    <a:pt x="0" y="2454646"/>
                  </a:ln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4717718" cy="25022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7554665" y="216072"/>
            <a:ext cx="545628" cy="545628"/>
          </a:xfrm>
          <a:custGeom>
            <a:avLst/>
            <a:gdLst/>
            <a:ahLst/>
            <a:cxnLst/>
            <a:rect l="l" t="t" r="r" b="b"/>
            <a:pathLst>
              <a:path w="545628" h="545628">
                <a:moveTo>
                  <a:pt x="0" y="0"/>
                </a:moveTo>
                <a:lnTo>
                  <a:pt x="545628" y="0"/>
                </a:lnTo>
                <a:lnTo>
                  <a:pt x="545628" y="545628"/>
                </a:lnTo>
                <a:lnTo>
                  <a:pt x="0" y="5456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6990574" y="216072"/>
            <a:ext cx="545628" cy="545628"/>
          </a:xfrm>
          <a:custGeom>
            <a:avLst/>
            <a:gdLst/>
            <a:ahLst/>
            <a:cxnLst/>
            <a:rect l="l" t="t" r="r" b="b"/>
            <a:pathLst>
              <a:path w="545628" h="545628">
                <a:moveTo>
                  <a:pt x="0" y="0"/>
                </a:moveTo>
                <a:lnTo>
                  <a:pt x="545627" y="0"/>
                </a:lnTo>
                <a:lnTo>
                  <a:pt x="545627" y="545628"/>
                </a:lnTo>
                <a:lnTo>
                  <a:pt x="0" y="5456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6425896" y="216072"/>
            <a:ext cx="545628" cy="545628"/>
          </a:xfrm>
          <a:custGeom>
            <a:avLst/>
            <a:gdLst/>
            <a:ahLst/>
            <a:cxnLst/>
            <a:rect l="l" t="t" r="r" b="b"/>
            <a:pathLst>
              <a:path w="545628" h="545628">
                <a:moveTo>
                  <a:pt x="0" y="0"/>
                </a:moveTo>
                <a:lnTo>
                  <a:pt x="545628" y="0"/>
                </a:lnTo>
                <a:lnTo>
                  <a:pt x="545628" y="545628"/>
                </a:lnTo>
                <a:lnTo>
                  <a:pt x="0" y="54562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820749" y="3623772"/>
            <a:ext cx="14139412" cy="2934223"/>
          </a:xfrm>
          <a:custGeom>
            <a:avLst/>
            <a:gdLst/>
            <a:ahLst/>
            <a:cxnLst/>
            <a:rect l="l" t="t" r="r" b="b"/>
            <a:pathLst>
              <a:path w="14139412" h="2934223">
                <a:moveTo>
                  <a:pt x="0" y="0"/>
                </a:moveTo>
                <a:lnTo>
                  <a:pt x="14139412" y="0"/>
                </a:lnTo>
                <a:lnTo>
                  <a:pt x="14139412" y="2934224"/>
                </a:lnTo>
                <a:lnTo>
                  <a:pt x="0" y="293422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311532" y="227746"/>
            <a:ext cx="11945486" cy="5476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62"/>
              </a:lnSpc>
            </a:pPr>
            <a:r>
              <a:rPr lang="en-US" sz="3187" b="1">
                <a:solidFill>
                  <a:srgbClr val="CACACA"/>
                </a:solidFill>
                <a:latin typeface="Cousine Bold"/>
                <a:ea typeface="Cousine Bold"/>
                <a:cs typeface="Cousine Bold"/>
                <a:sym typeface="Cousine Bold"/>
              </a:rPr>
              <a:t>Xử lý lỗi và best practices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28700" y="1590111"/>
            <a:ext cx="16230600" cy="5308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39"/>
              </a:lnSpc>
              <a:spcBef>
                <a:spcPct val="0"/>
              </a:spcBef>
            </a:pPr>
            <a:r>
              <a:rPr lang="en-US" sz="3099" b="1">
                <a:solidFill>
                  <a:srgbClr val="000000"/>
                </a:solidFill>
                <a:latin typeface="Cousine Bold"/>
                <a:ea typeface="Cousine Bold"/>
                <a:cs typeface="Cousine Bold"/>
                <a:sym typeface="Cousine Bold"/>
              </a:rPr>
              <a:t>7. Không hủy listener khi Activity bị destroy → Gây memory leak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ACA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87707" y="202340"/>
            <a:ext cx="17912586" cy="573093"/>
            <a:chOff x="0" y="0"/>
            <a:chExt cx="4717718" cy="15093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717718" cy="150938"/>
            </a:xfrm>
            <a:custGeom>
              <a:avLst/>
              <a:gdLst/>
              <a:ahLst/>
              <a:cxnLst/>
              <a:rect l="l" t="t" r="r" b="b"/>
              <a:pathLst>
                <a:path w="4717718" h="150938">
                  <a:moveTo>
                    <a:pt x="0" y="0"/>
                  </a:moveTo>
                  <a:lnTo>
                    <a:pt x="4717718" y="0"/>
                  </a:lnTo>
                  <a:lnTo>
                    <a:pt x="4717718" y="150938"/>
                  </a:lnTo>
                  <a:lnTo>
                    <a:pt x="0" y="150938"/>
                  </a:lnTo>
                  <a:close/>
                </a:path>
              </a:pathLst>
            </a:custGeom>
            <a:solidFill>
              <a:srgbClr val="0057CC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717718" cy="1985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87707" y="775433"/>
            <a:ext cx="17912586" cy="9319983"/>
            <a:chOff x="0" y="0"/>
            <a:chExt cx="4717718" cy="245464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717718" cy="2454646"/>
            </a:xfrm>
            <a:custGeom>
              <a:avLst/>
              <a:gdLst/>
              <a:ahLst/>
              <a:cxnLst/>
              <a:rect l="l" t="t" r="r" b="b"/>
              <a:pathLst>
                <a:path w="4717718" h="2454646">
                  <a:moveTo>
                    <a:pt x="0" y="0"/>
                  </a:moveTo>
                  <a:lnTo>
                    <a:pt x="4717718" y="0"/>
                  </a:lnTo>
                  <a:lnTo>
                    <a:pt x="4717718" y="2454646"/>
                  </a:lnTo>
                  <a:lnTo>
                    <a:pt x="0" y="2454646"/>
                  </a:ln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4717718" cy="25022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7554665" y="216072"/>
            <a:ext cx="545628" cy="545628"/>
          </a:xfrm>
          <a:custGeom>
            <a:avLst/>
            <a:gdLst/>
            <a:ahLst/>
            <a:cxnLst/>
            <a:rect l="l" t="t" r="r" b="b"/>
            <a:pathLst>
              <a:path w="545628" h="545628">
                <a:moveTo>
                  <a:pt x="0" y="0"/>
                </a:moveTo>
                <a:lnTo>
                  <a:pt x="545628" y="0"/>
                </a:lnTo>
                <a:lnTo>
                  <a:pt x="545628" y="545628"/>
                </a:lnTo>
                <a:lnTo>
                  <a:pt x="0" y="5456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6990574" y="216072"/>
            <a:ext cx="545628" cy="545628"/>
          </a:xfrm>
          <a:custGeom>
            <a:avLst/>
            <a:gdLst/>
            <a:ahLst/>
            <a:cxnLst/>
            <a:rect l="l" t="t" r="r" b="b"/>
            <a:pathLst>
              <a:path w="545628" h="545628">
                <a:moveTo>
                  <a:pt x="0" y="0"/>
                </a:moveTo>
                <a:lnTo>
                  <a:pt x="545627" y="0"/>
                </a:lnTo>
                <a:lnTo>
                  <a:pt x="545627" y="545628"/>
                </a:lnTo>
                <a:lnTo>
                  <a:pt x="0" y="5456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6425896" y="216072"/>
            <a:ext cx="545628" cy="545628"/>
          </a:xfrm>
          <a:custGeom>
            <a:avLst/>
            <a:gdLst/>
            <a:ahLst/>
            <a:cxnLst/>
            <a:rect l="l" t="t" r="r" b="b"/>
            <a:pathLst>
              <a:path w="545628" h="545628">
                <a:moveTo>
                  <a:pt x="0" y="0"/>
                </a:moveTo>
                <a:lnTo>
                  <a:pt x="545628" y="0"/>
                </a:lnTo>
                <a:lnTo>
                  <a:pt x="545628" y="545628"/>
                </a:lnTo>
                <a:lnTo>
                  <a:pt x="0" y="54562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2763895" y="2437874"/>
            <a:ext cx="12760210" cy="6522677"/>
          </a:xfrm>
          <a:custGeom>
            <a:avLst/>
            <a:gdLst/>
            <a:ahLst/>
            <a:cxnLst/>
            <a:rect l="l" t="t" r="r" b="b"/>
            <a:pathLst>
              <a:path w="12760210" h="6522677">
                <a:moveTo>
                  <a:pt x="0" y="0"/>
                </a:moveTo>
                <a:lnTo>
                  <a:pt x="12760210" y="0"/>
                </a:lnTo>
                <a:lnTo>
                  <a:pt x="12760210" y="6522677"/>
                </a:lnTo>
                <a:lnTo>
                  <a:pt x="0" y="652267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311532" y="227746"/>
            <a:ext cx="11945486" cy="5476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62"/>
              </a:lnSpc>
            </a:pPr>
            <a:r>
              <a:rPr lang="en-US" sz="3187" b="1">
                <a:solidFill>
                  <a:srgbClr val="CACACA"/>
                </a:solidFill>
                <a:latin typeface="Cousine Bold"/>
                <a:ea typeface="Cousine Bold"/>
                <a:cs typeface="Cousine Bold"/>
                <a:sym typeface="Cousine Bold"/>
              </a:rPr>
              <a:t>Xử lý lỗi và best practices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28700" y="1590111"/>
            <a:ext cx="16230600" cy="5308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39"/>
              </a:lnSpc>
              <a:spcBef>
                <a:spcPct val="0"/>
              </a:spcBef>
            </a:pPr>
            <a:r>
              <a:rPr lang="en-US" sz="3099" b="1">
                <a:solidFill>
                  <a:srgbClr val="000000"/>
                </a:solidFill>
                <a:latin typeface="Cousine Bold"/>
                <a:ea typeface="Cousine Bold"/>
                <a:cs typeface="Cousine Bold"/>
                <a:sym typeface="Cousine Bold"/>
              </a:rPr>
              <a:t>7. Không hủy listener khi Activity bị destroy → Gây memory leak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ACA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87707" y="202340"/>
            <a:ext cx="17912586" cy="573093"/>
            <a:chOff x="0" y="0"/>
            <a:chExt cx="4717718" cy="15093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717718" cy="150938"/>
            </a:xfrm>
            <a:custGeom>
              <a:avLst/>
              <a:gdLst/>
              <a:ahLst/>
              <a:cxnLst/>
              <a:rect l="l" t="t" r="r" b="b"/>
              <a:pathLst>
                <a:path w="4717718" h="150938">
                  <a:moveTo>
                    <a:pt x="0" y="0"/>
                  </a:moveTo>
                  <a:lnTo>
                    <a:pt x="4717718" y="0"/>
                  </a:lnTo>
                  <a:lnTo>
                    <a:pt x="4717718" y="150938"/>
                  </a:lnTo>
                  <a:lnTo>
                    <a:pt x="0" y="150938"/>
                  </a:lnTo>
                  <a:close/>
                </a:path>
              </a:pathLst>
            </a:custGeom>
            <a:solidFill>
              <a:srgbClr val="0057CC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717718" cy="1985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87707" y="775433"/>
            <a:ext cx="17912586" cy="9319983"/>
            <a:chOff x="0" y="0"/>
            <a:chExt cx="4717718" cy="245464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717718" cy="2454646"/>
            </a:xfrm>
            <a:custGeom>
              <a:avLst/>
              <a:gdLst/>
              <a:ahLst/>
              <a:cxnLst/>
              <a:rect l="l" t="t" r="r" b="b"/>
              <a:pathLst>
                <a:path w="4717718" h="2454646">
                  <a:moveTo>
                    <a:pt x="0" y="0"/>
                  </a:moveTo>
                  <a:lnTo>
                    <a:pt x="4717718" y="0"/>
                  </a:lnTo>
                  <a:lnTo>
                    <a:pt x="4717718" y="2454646"/>
                  </a:lnTo>
                  <a:lnTo>
                    <a:pt x="0" y="2454646"/>
                  </a:ln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4717718" cy="25022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7554665" y="216072"/>
            <a:ext cx="545628" cy="545628"/>
          </a:xfrm>
          <a:custGeom>
            <a:avLst/>
            <a:gdLst/>
            <a:ahLst/>
            <a:cxnLst/>
            <a:rect l="l" t="t" r="r" b="b"/>
            <a:pathLst>
              <a:path w="545628" h="545628">
                <a:moveTo>
                  <a:pt x="0" y="0"/>
                </a:moveTo>
                <a:lnTo>
                  <a:pt x="545628" y="0"/>
                </a:lnTo>
                <a:lnTo>
                  <a:pt x="545628" y="545628"/>
                </a:lnTo>
                <a:lnTo>
                  <a:pt x="0" y="5456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6990574" y="216072"/>
            <a:ext cx="545628" cy="545628"/>
          </a:xfrm>
          <a:custGeom>
            <a:avLst/>
            <a:gdLst/>
            <a:ahLst/>
            <a:cxnLst/>
            <a:rect l="l" t="t" r="r" b="b"/>
            <a:pathLst>
              <a:path w="545628" h="545628">
                <a:moveTo>
                  <a:pt x="0" y="0"/>
                </a:moveTo>
                <a:lnTo>
                  <a:pt x="545627" y="0"/>
                </a:lnTo>
                <a:lnTo>
                  <a:pt x="545627" y="545628"/>
                </a:lnTo>
                <a:lnTo>
                  <a:pt x="0" y="5456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6425896" y="216072"/>
            <a:ext cx="545628" cy="545628"/>
          </a:xfrm>
          <a:custGeom>
            <a:avLst/>
            <a:gdLst/>
            <a:ahLst/>
            <a:cxnLst/>
            <a:rect l="l" t="t" r="r" b="b"/>
            <a:pathLst>
              <a:path w="545628" h="545628">
                <a:moveTo>
                  <a:pt x="0" y="0"/>
                </a:moveTo>
                <a:lnTo>
                  <a:pt x="545628" y="0"/>
                </a:lnTo>
                <a:lnTo>
                  <a:pt x="545628" y="545628"/>
                </a:lnTo>
                <a:lnTo>
                  <a:pt x="0" y="54562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881017" y="2016615"/>
            <a:ext cx="16525965" cy="6837618"/>
          </a:xfrm>
          <a:custGeom>
            <a:avLst/>
            <a:gdLst/>
            <a:ahLst/>
            <a:cxnLst/>
            <a:rect l="l" t="t" r="r" b="b"/>
            <a:pathLst>
              <a:path w="16525965" h="6837618">
                <a:moveTo>
                  <a:pt x="0" y="0"/>
                </a:moveTo>
                <a:lnTo>
                  <a:pt x="16525966" y="0"/>
                </a:lnTo>
                <a:lnTo>
                  <a:pt x="16525966" y="6837618"/>
                </a:lnTo>
                <a:lnTo>
                  <a:pt x="0" y="683761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311532" y="227746"/>
            <a:ext cx="11945486" cy="5476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62"/>
              </a:lnSpc>
            </a:pPr>
            <a:r>
              <a:rPr lang="en-US" sz="3187" b="1">
                <a:solidFill>
                  <a:srgbClr val="CACACA"/>
                </a:solidFill>
                <a:latin typeface="Cousine Bold"/>
                <a:ea typeface="Cousine Bold"/>
                <a:cs typeface="Cousine Bold"/>
                <a:sym typeface="Cousine Bold"/>
              </a:rPr>
              <a:t>Xử lý lỗi và best practices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429000" y="1303304"/>
            <a:ext cx="11353800" cy="4578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 i="1" dirty="0" err="1">
                <a:solidFill>
                  <a:srgbClr val="000000"/>
                </a:solidFill>
                <a:latin typeface="Cousine Italics"/>
                <a:ea typeface="Cousine Italics"/>
                <a:cs typeface="Cousine Italics"/>
                <a:sym typeface="Cousine Italics"/>
              </a:rPr>
              <a:t>Bảng</a:t>
            </a:r>
            <a:r>
              <a:rPr lang="en-US" sz="2599" i="1" dirty="0">
                <a:solidFill>
                  <a:srgbClr val="000000"/>
                </a:solidFill>
                <a:latin typeface="Cousine Italics"/>
                <a:ea typeface="Cousine Italics"/>
                <a:cs typeface="Cousine Italics"/>
                <a:sym typeface="Cousine Italics"/>
              </a:rPr>
              <a:t> 3: </a:t>
            </a:r>
            <a:r>
              <a:rPr lang="en-US" sz="2599" i="1" dirty="0" err="1">
                <a:solidFill>
                  <a:srgbClr val="000000"/>
                </a:solidFill>
                <a:latin typeface="Cousine Italics"/>
                <a:ea typeface="Cousine Italics"/>
                <a:cs typeface="Cousine Italics"/>
                <a:sym typeface="Cousine Italics"/>
              </a:rPr>
              <a:t>Bảng</a:t>
            </a:r>
            <a:r>
              <a:rPr lang="en-US" sz="2599" i="1" dirty="0">
                <a:solidFill>
                  <a:srgbClr val="000000"/>
                </a:solidFill>
                <a:latin typeface="Cousine Italics"/>
                <a:ea typeface="Cousine Italics"/>
                <a:cs typeface="Cousine Italics"/>
                <a:sym typeface="Cousine Italics"/>
              </a:rPr>
              <a:t> </a:t>
            </a:r>
            <a:r>
              <a:rPr lang="en-US" sz="2599" i="1" dirty="0" err="1">
                <a:solidFill>
                  <a:srgbClr val="000000"/>
                </a:solidFill>
                <a:latin typeface="Cousine Italics"/>
                <a:ea typeface="Cousine Italics"/>
                <a:cs typeface="Cousine Italics"/>
                <a:sym typeface="Cousine Italics"/>
              </a:rPr>
              <a:t>các</a:t>
            </a:r>
            <a:r>
              <a:rPr lang="en-US" sz="2599" i="1" dirty="0">
                <a:solidFill>
                  <a:srgbClr val="000000"/>
                </a:solidFill>
                <a:latin typeface="Cousine Italics"/>
                <a:ea typeface="Cousine Italics"/>
                <a:cs typeface="Cousine Italics"/>
                <a:sym typeface="Cousine Italics"/>
              </a:rPr>
              <a:t> </a:t>
            </a:r>
            <a:r>
              <a:rPr lang="en-US" sz="2599" i="1" dirty="0" err="1">
                <a:solidFill>
                  <a:srgbClr val="000000"/>
                </a:solidFill>
                <a:latin typeface="Cousine Italics"/>
                <a:ea typeface="Cousine Italics"/>
                <a:cs typeface="Cousine Italics"/>
                <a:sym typeface="Cousine Italics"/>
              </a:rPr>
              <a:t>sai</a:t>
            </a:r>
            <a:r>
              <a:rPr lang="en-US" sz="2599" i="1" dirty="0">
                <a:solidFill>
                  <a:srgbClr val="000000"/>
                </a:solidFill>
                <a:latin typeface="Cousine Italics"/>
                <a:ea typeface="Cousine Italics"/>
                <a:cs typeface="Cousine Italics"/>
                <a:sym typeface="Cousine Italics"/>
              </a:rPr>
              <a:t> </a:t>
            </a:r>
            <a:r>
              <a:rPr lang="en-US" sz="2599" i="1" dirty="0" err="1">
                <a:solidFill>
                  <a:srgbClr val="000000"/>
                </a:solidFill>
                <a:latin typeface="Cousine Italics"/>
                <a:ea typeface="Cousine Italics"/>
                <a:cs typeface="Cousine Italics"/>
                <a:sym typeface="Cousine Italics"/>
              </a:rPr>
              <a:t>lầm</a:t>
            </a:r>
            <a:r>
              <a:rPr lang="en-US" sz="2599" i="1" dirty="0">
                <a:solidFill>
                  <a:srgbClr val="000000"/>
                </a:solidFill>
                <a:latin typeface="Cousine Italics"/>
                <a:ea typeface="Cousine Italics"/>
                <a:cs typeface="Cousine Italics"/>
                <a:sym typeface="Cousine Italics"/>
              </a:rPr>
              <a:t> </a:t>
            </a:r>
            <a:r>
              <a:rPr lang="en-US" sz="2599" i="1" dirty="0" err="1">
                <a:solidFill>
                  <a:srgbClr val="000000"/>
                </a:solidFill>
                <a:latin typeface="Cousine Italics"/>
                <a:ea typeface="Cousine Italics"/>
                <a:cs typeface="Cousine Italics"/>
                <a:sym typeface="Cousine Italics"/>
              </a:rPr>
              <a:t>thường</a:t>
            </a:r>
            <a:r>
              <a:rPr lang="en-US" sz="2599" i="1" dirty="0">
                <a:solidFill>
                  <a:srgbClr val="000000"/>
                </a:solidFill>
                <a:latin typeface="Cousine Italics"/>
                <a:ea typeface="Cousine Italics"/>
                <a:cs typeface="Cousine Italics"/>
                <a:sym typeface="Cousine Italics"/>
              </a:rPr>
              <a:t> </a:t>
            </a:r>
            <a:r>
              <a:rPr lang="en-US" sz="2599" i="1" dirty="0" err="1">
                <a:solidFill>
                  <a:srgbClr val="000000"/>
                </a:solidFill>
                <a:latin typeface="Cousine Italics"/>
                <a:ea typeface="Cousine Italics"/>
                <a:cs typeface="Cousine Italics"/>
                <a:sym typeface="Cousine Italics"/>
              </a:rPr>
              <a:t>gặp</a:t>
            </a:r>
            <a:r>
              <a:rPr lang="en-US" sz="2599" i="1" dirty="0">
                <a:solidFill>
                  <a:srgbClr val="000000"/>
                </a:solidFill>
                <a:latin typeface="Cousine Italics"/>
                <a:ea typeface="Cousine Italics"/>
                <a:cs typeface="Cousine Italics"/>
                <a:sym typeface="Cousine Italics"/>
              </a:rPr>
              <a:t> </a:t>
            </a:r>
            <a:r>
              <a:rPr lang="en-US" sz="2599" i="1" dirty="0" err="1">
                <a:solidFill>
                  <a:srgbClr val="000000"/>
                </a:solidFill>
                <a:latin typeface="Cousine Italics"/>
                <a:ea typeface="Cousine Italics"/>
                <a:cs typeface="Cousine Italics"/>
                <a:sym typeface="Cousine Italics"/>
              </a:rPr>
              <a:t>và</a:t>
            </a:r>
            <a:r>
              <a:rPr lang="en-US" sz="2599" i="1" dirty="0">
                <a:solidFill>
                  <a:srgbClr val="000000"/>
                </a:solidFill>
                <a:latin typeface="Cousine Italics"/>
                <a:ea typeface="Cousine Italics"/>
                <a:cs typeface="Cousine Italics"/>
                <a:sym typeface="Cousine Italics"/>
              </a:rPr>
              <a:t> </a:t>
            </a:r>
            <a:r>
              <a:rPr lang="en-US" sz="2599" i="1" dirty="0" err="1">
                <a:solidFill>
                  <a:srgbClr val="000000"/>
                </a:solidFill>
                <a:latin typeface="Cousine Italics"/>
                <a:ea typeface="Cousine Italics"/>
                <a:cs typeface="Cousine Italics"/>
                <a:sym typeface="Cousine Italics"/>
              </a:rPr>
              <a:t>cách</a:t>
            </a:r>
            <a:r>
              <a:rPr lang="en-US" sz="2599" i="1" dirty="0">
                <a:solidFill>
                  <a:srgbClr val="000000"/>
                </a:solidFill>
                <a:latin typeface="Cousine Italics"/>
                <a:ea typeface="Cousine Italics"/>
                <a:cs typeface="Cousine Italics"/>
                <a:sym typeface="Cousine Italics"/>
              </a:rPr>
              <a:t> </a:t>
            </a:r>
            <a:r>
              <a:rPr lang="en-US" sz="2599" i="1" dirty="0" err="1">
                <a:solidFill>
                  <a:srgbClr val="000000"/>
                </a:solidFill>
                <a:latin typeface="Cousine Italics"/>
                <a:ea typeface="Cousine Italics"/>
                <a:cs typeface="Cousine Italics"/>
                <a:sym typeface="Cousine Italics"/>
              </a:rPr>
              <a:t>khắc</a:t>
            </a:r>
            <a:r>
              <a:rPr lang="en-US" sz="2599" i="1" dirty="0">
                <a:solidFill>
                  <a:srgbClr val="000000"/>
                </a:solidFill>
                <a:latin typeface="Cousine Italics"/>
                <a:ea typeface="Cousine Italics"/>
                <a:cs typeface="Cousine Italics"/>
                <a:sym typeface="Cousine Italics"/>
              </a:rPr>
              <a:t> </a:t>
            </a:r>
            <a:r>
              <a:rPr lang="en-US" sz="2599" i="1" dirty="0" err="1">
                <a:solidFill>
                  <a:srgbClr val="000000"/>
                </a:solidFill>
                <a:latin typeface="Cousine Italics"/>
                <a:ea typeface="Cousine Italics"/>
                <a:cs typeface="Cousine Italics"/>
                <a:sym typeface="Cousine Italics"/>
              </a:rPr>
              <a:t>phục</a:t>
            </a:r>
            <a:endParaRPr lang="en-US" sz="2599" i="1" dirty="0">
              <a:solidFill>
                <a:srgbClr val="000000"/>
              </a:solidFill>
              <a:latin typeface="Cousine Italics"/>
              <a:ea typeface="Cousine Italics"/>
              <a:cs typeface="Cousine Italics"/>
              <a:sym typeface="Cousine Italics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ACA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87707" y="202340"/>
            <a:ext cx="17912586" cy="573093"/>
            <a:chOff x="0" y="0"/>
            <a:chExt cx="4717718" cy="15093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717718" cy="150938"/>
            </a:xfrm>
            <a:custGeom>
              <a:avLst/>
              <a:gdLst/>
              <a:ahLst/>
              <a:cxnLst/>
              <a:rect l="l" t="t" r="r" b="b"/>
              <a:pathLst>
                <a:path w="4717718" h="150938">
                  <a:moveTo>
                    <a:pt x="0" y="0"/>
                  </a:moveTo>
                  <a:lnTo>
                    <a:pt x="4717718" y="0"/>
                  </a:lnTo>
                  <a:lnTo>
                    <a:pt x="4717718" y="150938"/>
                  </a:lnTo>
                  <a:lnTo>
                    <a:pt x="0" y="150938"/>
                  </a:lnTo>
                  <a:close/>
                </a:path>
              </a:pathLst>
            </a:custGeom>
            <a:solidFill>
              <a:srgbClr val="0057CC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717718" cy="1985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87707" y="775433"/>
            <a:ext cx="17912586" cy="9319983"/>
            <a:chOff x="0" y="0"/>
            <a:chExt cx="4717718" cy="245464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717718" cy="2454646"/>
            </a:xfrm>
            <a:custGeom>
              <a:avLst/>
              <a:gdLst/>
              <a:ahLst/>
              <a:cxnLst/>
              <a:rect l="l" t="t" r="r" b="b"/>
              <a:pathLst>
                <a:path w="4717718" h="2454646">
                  <a:moveTo>
                    <a:pt x="0" y="0"/>
                  </a:moveTo>
                  <a:lnTo>
                    <a:pt x="4717718" y="0"/>
                  </a:lnTo>
                  <a:lnTo>
                    <a:pt x="4717718" y="2454646"/>
                  </a:lnTo>
                  <a:lnTo>
                    <a:pt x="0" y="2454646"/>
                  </a:ln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4717718" cy="25022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7554665" y="216072"/>
            <a:ext cx="545628" cy="545628"/>
          </a:xfrm>
          <a:custGeom>
            <a:avLst/>
            <a:gdLst/>
            <a:ahLst/>
            <a:cxnLst/>
            <a:rect l="l" t="t" r="r" b="b"/>
            <a:pathLst>
              <a:path w="545628" h="545628">
                <a:moveTo>
                  <a:pt x="0" y="0"/>
                </a:moveTo>
                <a:lnTo>
                  <a:pt x="545628" y="0"/>
                </a:lnTo>
                <a:lnTo>
                  <a:pt x="545628" y="545628"/>
                </a:lnTo>
                <a:lnTo>
                  <a:pt x="0" y="5456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6990574" y="216072"/>
            <a:ext cx="545628" cy="545628"/>
          </a:xfrm>
          <a:custGeom>
            <a:avLst/>
            <a:gdLst/>
            <a:ahLst/>
            <a:cxnLst/>
            <a:rect l="l" t="t" r="r" b="b"/>
            <a:pathLst>
              <a:path w="545628" h="545628">
                <a:moveTo>
                  <a:pt x="0" y="0"/>
                </a:moveTo>
                <a:lnTo>
                  <a:pt x="545627" y="0"/>
                </a:lnTo>
                <a:lnTo>
                  <a:pt x="545627" y="545628"/>
                </a:lnTo>
                <a:lnTo>
                  <a:pt x="0" y="5456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6425896" y="216072"/>
            <a:ext cx="545628" cy="545628"/>
          </a:xfrm>
          <a:custGeom>
            <a:avLst/>
            <a:gdLst/>
            <a:ahLst/>
            <a:cxnLst/>
            <a:rect l="l" t="t" r="r" b="b"/>
            <a:pathLst>
              <a:path w="545628" h="545628">
                <a:moveTo>
                  <a:pt x="0" y="0"/>
                </a:moveTo>
                <a:lnTo>
                  <a:pt x="545628" y="0"/>
                </a:lnTo>
                <a:lnTo>
                  <a:pt x="545628" y="545628"/>
                </a:lnTo>
                <a:lnTo>
                  <a:pt x="0" y="54562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311532" y="227746"/>
            <a:ext cx="11945486" cy="5476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62"/>
              </a:lnSpc>
            </a:pPr>
            <a:r>
              <a:rPr lang="en-US" sz="3187" b="1">
                <a:solidFill>
                  <a:srgbClr val="CACACA"/>
                </a:solidFill>
                <a:latin typeface="Cousine Bold"/>
                <a:ea typeface="Cousine Bold"/>
                <a:cs typeface="Cousine Bold"/>
                <a:sym typeface="Cousine Bold"/>
              </a:rPr>
              <a:t>Tổng kết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87707" y="2027618"/>
            <a:ext cx="17348495" cy="7230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80326" lvl="1" indent="-440163" algn="l">
              <a:lnSpc>
                <a:spcPts val="5708"/>
              </a:lnSpc>
              <a:spcBef>
                <a:spcPct val="0"/>
              </a:spcBef>
              <a:buFont typeface="Arial"/>
              <a:buChar char="•"/>
            </a:pPr>
            <a:r>
              <a:rPr lang="en-US" sz="4077">
                <a:solidFill>
                  <a:srgbClr val="000000"/>
                </a:solidFill>
                <a:latin typeface="Cousine"/>
                <a:ea typeface="Cousine"/>
                <a:cs typeface="Cousine"/>
                <a:sym typeface="Cousine"/>
              </a:rPr>
              <a:t>SharedPreferences lưu dữ liệu nhỏ dạng key–value trong file XML nội bộ của app.</a:t>
            </a:r>
          </a:p>
          <a:p>
            <a:pPr marL="880326" lvl="1" indent="-440163" algn="l">
              <a:lnSpc>
                <a:spcPts val="5708"/>
              </a:lnSpc>
              <a:spcBef>
                <a:spcPct val="0"/>
              </a:spcBef>
              <a:buFont typeface="Arial"/>
              <a:buChar char="•"/>
            </a:pPr>
            <a:r>
              <a:rPr lang="en-US" sz="4077">
                <a:solidFill>
                  <a:srgbClr val="000000"/>
                </a:solidFill>
                <a:latin typeface="Cousine"/>
                <a:ea typeface="Cousine"/>
                <a:cs typeface="Cousine"/>
                <a:sym typeface="Cousine"/>
              </a:rPr>
              <a:t>Ứng dụng thường dùng để ghi nhớ cài đặt như Dark Mode hay Font Size sau khi người dùng thay đổi.</a:t>
            </a:r>
          </a:p>
          <a:p>
            <a:pPr marL="880326" lvl="1" indent="-440163" algn="just">
              <a:lnSpc>
                <a:spcPts val="5708"/>
              </a:lnSpc>
              <a:spcBef>
                <a:spcPct val="0"/>
              </a:spcBef>
              <a:buFont typeface="Arial"/>
              <a:buChar char="•"/>
            </a:pPr>
            <a:r>
              <a:rPr lang="en-US" sz="4077">
                <a:solidFill>
                  <a:srgbClr val="000000"/>
                </a:solidFill>
                <a:latin typeface="Cousine"/>
                <a:ea typeface="Cousine"/>
                <a:cs typeface="Cousine"/>
                <a:sym typeface="Cousine"/>
              </a:rPr>
              <a:t>So với các cách khác, SharedPreferences nhanh, đơn giản hơn nhưng không phù hợp cho dữ liệu lớn hay phức tạp.</a:t>
            </a:r>
          </a:p>
          <a:p>
            <a:pPr marL="880326" lvl="1" indent="-440163" algn="l">
              <a:lnSpc>
                <a:spcPts val="5708"/>
              </a:lnSpc>
              <a:spcBef>
                <a:spcPct val="0"/>
              </a:spcBef>
              <a:buFont typeface="Arial"/>
              <a:buChar char="•"/>
            </a:pPr>
            <a:r>
              <a:rPr lang="en-US" sz="4077">
                <a:solidFill>
                  <a:srgbClr val="000000"/>
                </a:solidFill>
                <a:latin typeface="Cousine"/>
                <a:ea typeface="Cousine"/>
                <a:cs typeface="Cousine"/>
                <a:sym typeface="Cousine"/>
              </a:rPr>
              <a:t>Nên dùng apply(), tạo lớp quản lý riêng, không lưu dữ liệu nhạy cảm, và ưu tiên DataStore cho dự án mới.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ACA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87707" y="202340"/>
            <a:ext cx="17912586" cy="573093"/>
            <a:chOff x="0" y="0"/>
            <a:chExt cx="4717718" cy="15093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717718" cy="150938"/>
            </a:xfrm>
            <a:custGeom>
              <a:avLst/>
              <a:gdLst/>
              <a:ahLst/>
              <a:cxnLst/>
              <a:rect l="l" t="t" r="r" b="b"/>
              <a:pathLst>
                <a:path w="4717718" h="150938">
                  <a:moveTo>
                    <a:pt x="0" y="0"/>
                  </a:moveTo>
                  <a:lnTo>
                    <a:pt x="4717718" y="0"/>
                  </a:lnTo>
                  <a:lnTo>
                    <a:pt x="4717718" y="150938"/>
                  </a:lnTo>
                  <a:lnTo>
                    <a:pt x="0" y="150938"/>
                  </a:lnTo>
                  <a:close/>
                </a:path>
              </a:pathLst>
            </a:custGeom>
            <a:solidFill>
              <a:srgbClr val="0057CC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717718" cy="1985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87707" y="775433"/>
            <a:ext cx="17912586" cy="9319983"/>
            <a:chOff x="0" y="0"/>
            <a:chExt cx="4717718" cy="245464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717718" cy="2454646"/>
            </a:xfrm>
            <a:custGeom>
              <a:avLst/>
              <a:gdLst/>
              <a:ahLst/>
              <a:cxnLst/>
              <a:rect l="l" t="t" r="r" b="b"/>
              <a:pathLst>
                <a:path w="4717718" h="2454646">
                  <a:moveTo>
                    <a:pt x="0" y="0"/>
                  </a:moveTo>
                  <a:lnTo>
                    <a:pt x="4717718" y="0"/>
                  </a:lnTo>
                  <a:lnTo>
                    <a:pt x="4717718" y="2454646"/>
                  </a:lnTo>
                  <a:lnTo>
                    <a:pt x="0" y="2454646"/>
                  </a:ln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4717718" cy="25022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7554665" y="216072"/>
            <a:ext cx="545628" cy="545628"/>
          </a:xfrm>
          <a:custGeom>
            <a:avLst/>
            <a:gdLst/>
            <a:ahLst/>
            <a:cxnLst/>
            <a:rect l="l" t="t" r="r" b="b"/>
            <a:pathLst>
              <a:path w="545628" h="545628">
                <a:moveTo>
                  <a:pt x="0" y="0"/>
                </a:moveTo>
                <a:lnTo>
                  <a:pt x="545628" y="0"/>
                </a:lnTo>
                <a:lnTo>
                  <a:pt x="545628" y="545628"/>
                </a:lnTo>
                <a:lnTo>
                  <a:pt x="0" y="5456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6990574" y="216072"/>
            <a:ext cx="545628" cy="545628"/>
          </a:xfrm>
          <a:custGeom>
            <a:avLst/>
            <a:gdLst/>
            <a:ahLst/>
            <a:cxnLst/>
            <a:rect l="l" t="t" r="r" b="b"/>
            <a:pathLst>
              <a:path w="545628" h="545628">
                <a:moveTo>
                  <a:pt x="0" y="0"/>
                </a:moveTo>
                <a:lnTo>
                  <a:pt x="545627" y="0"/>
                </a:lnTo>
                <a:lnTo>
                  <a:pt x="545627" y="545628"/>
                </a:lnTo>
                <a:lnTo>
                  <a:pt x="0" y="5456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6425896" y="216072"/>
            <a:ext cx="545628" cy="545628"/>
          </a:xfrm>
          <a:custGeom>
            <a:avLst/>
            <a:gdLst/>
            <a:ahLst/>
            <a:cxnLst/>
            <a:rect l="l" t="t" r="r" b="b"/>
            <a:pathLst>
              <a:path w="545628" h="545628">
                <a:moveTo>
                  <a:pt x="0" y="0"/>
                </a:moveTo>
                <a:lnTo>
                  <a:pt x="545628" y="0"/>
                </a:lnTo>
                <a:lnTo>
                  <a:pt x="545628" y="545628"/>
                </a:lnTo>
                <a:lnTo>
                  <a:pt x="0" y="54562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311532" y="227746"/>
            <a:ext cx="11945486" cy="5476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62"/>
              </a:lnSpc>
            </a:pPr>
            <a:r>
              <a:rPr lang="en-US" sz="3187" b="1">
                <a:solidFill>
                  <a:srgbClr val="CACACA"/>
                </a:solidFill>
                <a:latin typeface="Cousine Bold"/>
                <a:ea typeface="Cousine Bold"/>
                <a:cs typeface="Cousine Bold"/>
                <a:sym typeface="Cousine Bold"/>
              </a:rPr>
              <a:t>Mục lục</a:t>
            </a:r>
          </a:p>
        </p:txBody>
      </p:sp>
      <p:sp>
        <p:nvSpPr>
          <p:cNvPr id="12" name="Freeform 12"/>
          <p:cNvSpPr/>
          <p:nvPr/>
        </p:nvSpPr>
        <p:spPr>
          <a:xfrm>
            <a:off x="2310814" y="3959437"/>
            <a:ext cx="5798369" cy="3088949"/>
          </a:xfrm>
          <a:custGeom>
            <a:avLst/>
            <a:gdLst/>
            <a:ahLst/>
            <a:cxnLst/>
            <a:rect l="l" t="t" r="r" b="b"/>
            <a:pathLst>
              <a:path w="5798369" h="3088949">
                <a:moveTo>
                  <a:pt x="0" y="0"/>
                </a:moveTo>
                <a:lnTo>
                  <a:pt x="5798370" y="0"/>
                </a:lnTo>
                <a:lnTo>
                  <a:pt x="5798370" y="3088949"/>
                </a:lnTo>
                <a:lnTo>
                  <a:pt x="0" y="308894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918190" y="3652219"/>
            <a:ext cx="1048895" cy="1018382"/>
          </a:xfrm>
          <a:custGeom>
            <a:avLst/>
            <a:gdLst/>
            <a:ahLst/>
            <a:cxnLst/>
            <a:rect l="l" t="t" r="r" b="b"/>
            <a:pathLst>
              <a:path w="1048895" h="1018382">
                <a:moveTo>
                  <a:pt x="0" y="0"/>
                </a:moveTo>
                <a:lnTo>
                  <a:pt x="1048895" y="0"/>
                </a:lnTo>
                <a:lnTo>
                  <a:pt x="1048895" y="1018381"/>
                </a:lnTo>
                <a:lnTo>
                  <a:pt x="0" y="101838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7788907" y="6503023"/>
            <a:ext cx="640554" cy="1090726"/>
          </a:xfrm>
          <a:custGeom>
            <a:avLst/>
            <a:gdLst/>
            <a:ahLst/>
            <a:cxnLst/>
            <a:rect l="l" t="t" r="r" b="b"/>
            <a:pathLst>
              <a:path w="640554" h="1090726">
                <a:moveTo>
                  <a:pt x="0" y="0"/>
                </a:moveTo>
                <a:lnTo>
                  <a:pt x="640553" y="0"/>
                </a:lnTo>
                <a:lnTo>
                  <a:pt x="640553" y="1090726"/>
                </a:lnTo>
                <a:lnTo>
                  <a:pt x="0" y="109072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xmlns="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2442638" y="5167540"/>
            <a:ext cx="5534722" cy="9013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07"/>
              </a:lnSpc>
            </a:pPr>
            <a:r>
              <a:rPr lang="en-US" sz="7420" b="1" spc="-252">
                <a:solidFill>
                  <a:srgbClr val="000000"/>
                </a:solidFill>
                <a:latin typeface="Cousine Bold"/>
                <a:ea typeface="Cousine Bold"/>
                <a:cs typeface="Cousine Bold"/>
                <a:sym typeface="Cousine Bold"/>
              </a:rPr>
              <a:t>MỤC LỤC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670231" y="3930862"/>
            <a:ext cx="8589069" cy="2980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74060" lvl="1" indent="-337030" algn="l">
              <a:lnSpc>
                <a:spcPts val="3902"/>
              </a:lnSpc>
              <a:buAutoNum type="arabicPeriod"/>
            </a:pPr>
            <a:r>
              <a:rPr lang="en-US" sz="3122" dirty="0" err="1">
                <a:solidFill>
                  <a:srgbClr val="000000"/>
                </a:solidFill>
                <a:latin typeface="Cousine"/>
                <a:ea typeface="Cousine"/>
                <a:cs typeface="Cousine"/>
                <a:sym typeface="Cousine"/>
              </a:rPr>
              <a:t>Nguyên</a:t>
            </a:r>
            <a:r>
              <a:rPr lang="en-US" sz="3122" dirty="0">
                <a:solidFill>
                  <a:srgbClr val="000000"/>
                </a:solidFill>
                <a:latin typeface="Cousine"/>
                <a:ea typeface="Cousine"/>
                <a:cs typeface="Cousine"/>
                <a:sym typeface="Cousine"/>
              </a:rPr>
              <a:t> </a:t>
            </a:r>
            <a:r>
              <a:rPr lang="en-US" sz="3122" dirty="0" err="1">
                <a:solidFill>
                  <a:srgbClr val="000000"/>
                </a:solidFill>
                <a:latin typeface="Cousine"/>
                <a:ea typeface="Cousine"/>
                <a:cs typeface="Cousine"/>
                <a:sym typeface="Cousine"/>
              </a:rPr>
              <a:t>lý</a:t>
            </a:r>
            <a:r>
              <a:rPr lang="en-US" sz="3122" dirty="0">
                <a:solidFill>
                  <a:srgbClr val="000000"/>
                </a:solidFill>
                <a:latin typeface="Cousine"/>
                <a:ea typeface="Cousine"/>
                <a:cs typeface="Cousine"/>
                <a:sym typeface="Cousine"/>
              </a:rPr>
              <a:t> </a:t>
            </a:r>
            <a:r>
              <a:rPr lang="en-US" sz="3122" dirty="0" err="1">
                <a:solidFill>
                  <a:srgbClr val="000000"/>
                </a:solidFill>
                <a:latin typeface="Cousine"/>
                <a:ea typeface="Cousine"/>
                <a:cs typeface="Cousine"/>
                <a:sym typeface="Cousine"/>
              </a:rPr>
              <a:t>hoạt</a:t>
            </a:r>
            <a:r>
              <a:rPr lang="en-US" sz="3122" dirty="0">
                <a:solidFill>
                  <a:srgbClr val="000000"/>
                </a:solidFill>
                <a:latin typeface="Cousine"/>
                <a:ea typeface="Cousine"/>
                <a:cs typeface="Cousine"/>
                <a:sym typeface="Cousine"/>
              </a:rPr>
              <a:t> </a:t>
            </a:r>
            <a:r>
              <a:rPr lang="en-US" sz="3122" dirty="0" err="1">
                <a:solidFill>
                  <a:srgbClr val="000000"/>
                </a:solidFill>
                <a:latin typeface="Cousine"/>
                <a:ea typeface="Cousine"/>
                <a:cs typeface="Cousine"/>
                <a:sym typeface="Cousine"/>
              </a:rPr>
              <a:t>động</a:t>
            </a:r>
            <a:r>
              <a:rPr lang="en-US" sz="3122" dirty="0">
                <a:solidFill>
                  <a:srgbClr val="000000"/>
                </a:solidFill>
                <a:latin typeface="Cousine"/>
                <a:ea typeface="Cousine"/>
                <a:cs typeface="Cousine"/>
                <a:sym typeface="Cousine"/>
              </a:rPr>
              <a:t> </a:t>
            </a:r>
            <a:r>
              <a:rPr lang="en-US" sz="3122" dirty="0" err="1">
                <a:solidFill>
                  <a:srgbClr val="000000"/>
                </a:solidFill>
                <a:latin typeface="Cousine"/>
                <a:ea typeface="Cousine"/>
                <a:cs typeface="Cousine"/>
                <a:sym typeface="Cousine"/>
              </a:rPr>
              <a:t>của</a:t>
            </a:r>
            <a:r>
              <a:rPr lang="en-US" sz="3122" dirty="0">
                <a:solidFill>
                  <a:srgbClr val="000000"/>
                </a:solidFill>
                <a:latin typeface="Cousine"/>
                <a:ea typeface="Cousine"/>
                <a:cs typeface="Cousine"/>
                <a:sym typeface="Cousine"/>
              </a:rPr>
              <a:t> </a:t>
            </a:r>
            <a:r>
              <a:rPr lang="en-US" sz="3122" dirty="0" err="1">
                <a:solidFill>
                  <a:srgbClr val="000000"/>
                </a:solidFill>
                <a:latin typeface="Cousine"/>
                <a:ea typeface="Cousine"/>
                <a:cs typeface="Cousine"/>
                <a:sym typeface="Cousine"/>
              </a:rPr>
              <a:t>SharedPreferences</a:t>
            </a:r>
            <a:endParaRPr lang="en-US" sz="3122" dirty="0">
              <a:solidFill>
                <a:srgbClr val="000000"/>
              </a:solidFill>
              <a:latin typeface="Cousine"/>
              <a:ea typeface="Cousine"/>
              <a:cs typeface="Cousine"/>
              <a:sym typeface="Cousine"/>
            </a:endParaRPr>
          </a:p>
          <a:p>
            <a:pPr marL="674060" lvl="1" indent="-337030" algn="l">
              <a:lnSpc>
                <a:spcPts val="3902"/>
              </a:lnSpc>
              <a:buAutoNum type="arabicPeriod"/>
            </a:pPr>
            <a:r>
              <a:rPr lang="en-US" sz="3122" dirty="0">
                <a:solidFill>
                  <a:srgbClr val="BFBEC3"/>
                </a:solidFill>
                <a:latin typeface="Cousine"/>
                <a:ea typeface="Cousine"/>
                <a:cs typeface="Cousine"/>
                <a:sym typeface="Cousine"/>
              </a:rPr>
              <a:t>Demo </a:t>
            </a:r>
            <a:r>
              <a:rPr lang="en-US" sz="3122" dirty="0" err="1">
                <a:solidFill>
                  <a:srgbClr val="BFBEC3"/>
                </a:solidFill>
                <a:latin typeface="Cousine"/>
                <a:ea typeface="Cousine"/>
                <a:cs typeface="Cousine"/>
                <a:sym typeface="Cousine"/>
              </a:rPr>
              <a:t>ứng</a:t>
            </a:r>
            <a:r>
              <a:rPr lang="en-US" sz="3122" dirty="0">
                <a:solidFill>
                  <a:srgbClr val="BFBEC3"/>
                </a:solidFill>
                <a:latin typeface="Cousine"/>
                <a:ea typeface="Cousine"/>
                <a:cs typeface="Cousine"/>
                <a:sym typeface="Cousine"/>
              </a:rPr>
              <a:t> </a:t>
            </a:r>
            <a:r>
              <a:rPr lang="en-US" sz="3122" dirty="0" err="1">
                <a:solidFill>
                  <a:srgbClr val="BFBEC3"/>
                </a:solidFill>
                <a:latin typeface="Cousine"/>
                <a:ea typeface="Cousine"/>
                <a:cs typeface="Cousine"/>
                <a:sym typeface="Cousine"/>
              </a:rPr>
              <a:t>dụng</a:t>
            </a:r>
            <a:endParaRPr lang="en-US" sz="3122" dirty="0">
              <a:solidFill>
                <a:srgbClr val="BFBEC3"/>
              </a:solidFill>
              <a:latin typeface="Cousine"/>
              <a:ea typeface="Cousine"/>
              <a:cs typeface="Cousine"/>
              <a:sym typeface="Cousine"/>
            </a:endParaRPr>
          </a:p>
          <a:p>
            <a:pPr marL="674060" lvl="1" indent="-337030" algn="l">
              <a:lnSpc>
                <a:spcPts val="3902"/>
              </a:lnSpc>
              <a:buAutoNum type="arabicPeriod"/>
            </a:pPr>
            <a:r>
              <a:rPr lang="en-US" sz="3122" dirty="0">
                <a:solidFill>
                  <a:srgbClr val="BFBEC3"/>
                </a:solidFill>
                <a:latin typeface="Cousine"/>
                <a:ea typeface="Cousine"/>
                <a:cs typeface="Cousine"/>
                <a:sym typeface="Cousine"/>
              </a:rPr>
              <a:t>So </a:t>
            </a:r>
            <a:r>
              <a:rPr lang="en-US" sz="3122" dirty="0" err="1">
                <a:solidFill>
                  <a:srgbClr val="BFBEC3"/>
                </a:solidFill>
                <a:latin typeface="Cousine"/>
                <a:ea typeface="Cousine"/>
                <a:cs typeface="Cousine"/>
                <a:sym typeface="Cousine"/>
              </a:rPr>
              <a:t>sánh</a:t>
            </a:r>
            <a:r>
              <a:rPr lang="en-US" sz="3122" dirty="0">
                <a:solidFill>
                  <a:srgbClr val="BFBEC3"/>
                </a:solidFill>
                <a:latin typeface="Cousine"/>
                <a:ea typeface="Cousine"/>
                <a:cs typeface="Cousine"/>
                <a:sym typeface="Cousine"/>
              </a:rPr>
              <a:t> </a:t>
            </a:r>
            <a:r>
              <a:rPr lang="en-US" sz="3122" dirty="0" err="1">
                <a:solidFill>
                  <a:srgbClr val="BFBEC3"/>
                </a:solidFill>
                <a:latin typeface="Cousine"/>
                <a:ea typeface="Cousine"/>
                <a:cs typeface="Cousine"/>
                <a:sym typeface="Cousine"/>
              </a:rPr>
              <a:t>với</a:t>
            </a:r>
            <a:r>
              <a:rPr lang="en-US" sz="3122" dirty="0">
                <a:solidFill>
                  <a:srgbClr val="BFBEC3"/>
                </a:solidFill>
                <a:latin typeface="Cousine"/>
                <a:ea typeface="Cousine"/>
                <a:cs typeface="Cousine"/>
                <a:sym typeface="Cousine"/>
              </a:rPr>
              <a:t> </a:t>
            </a:r>
            <a:r>
              <a:rPr lang="en-US" sz="3122" dirty="0" err="1">
                <a:solidFill>
                  <a:srgbClr val="BFBEC3"/>
                </a:solidFill>
                <a:latin typeface="Cousine"/>
                <a:ea typeface="Cousine"/>
                <a:cs typeface="Cousine"/>
                <a:sym typeface="Cousine"/>
              </a:rPr>
              <a:t>các</a:t>
            </a:r>
            <a:r>
              <a:rPr lang="en-US" sz="3122" dirty="0">
                <a:solidFill>
                  <a:srgbClr val="BFBEC3"/>
                </a:solidFill>
                <a:latin typeface="Cousine"/>
                <a:ea typeface="Cousine"/>
                <a:cs typeface="Cousine"/>
                <a:sym typeface="Cousine"/>
              </a:rPr>
              <a:t> </a:t>
            </a:r>
            <a:r>
              <a:rPr lang="en-US" sz="3122" dirty="0" err="1">
                <a:solidFill>
                  <a:srgbClr val="BFBEC3"/>
                </a:solidFill>
                <a:latin typeface="Cousine"/>
                <a:ea typeface="Cousine"/>
                <a:cs typeface="Cousine"/>
                <a:sym typeface="Cousine"/>
              </a:rPr>
              <a:t>phương</a:t>
            </a:r>
            <a:r>
              <a:rPr lang="en-US" sz="3122" dirty="0">
                <a:solidFill>
                  <a:srgbClr val="BFBEC3"/>
                </a:solidFill>
                <a:latin typeface="Cousine"/>
                <a:ea typeface="Cousine"/>
                <a:cs typeface="Cousine"/>
                <a:sym typeface="Cousine"/>
              </a:rPr>
              <a:t> </a:t>
            </a:r>
            <a:r>
              <a:rPr lang="en-US" sz="3122" dirty="0" err="1">
                <a:solidFill>
                  <a:srgbClr val="BFBEC3"/>
                </a:solidFill>
                <a:latin typeface="Cousine"/>
                <a:ea typeface="Cousine"/>
                <a:cs typeface="Cousine"/>
                <a:sym typeface="Cousine"/>
              </a:rPr>
              <a:t>thức</a:t>
            </a:r>
            <a:r>
              <a:rPr lang="en-US" sz="3122" dirty="0">
                <a:solidFill>
                  <a:srgbClr val="BFBEC3"/>
                </a:solidFill>
                <a:latin typeface="Cousine"/>
                <a:ea typeface="Cousine"/>
                <a:cs typeface="Cousine"/>
                <a:sym typeface="Cousine"/>
              </a:rPr>
              <a:t> </a:t>
            </a:r>
            <a:r>
              <a:rPr lang="en-US" sz="3122" dirty="0" err="1">
                <a:solidFill>
                  <a:srgbClr val="BFBEC3"/>
                </a:solidFill>
                <a:latin typeface="Cousine"/>
                <a:ea typeface="Cousine"/>
                <a:cs typeface="Cousine"/>
                <a:sym typeface="Cousine"/>
              </a:rPr>
              <a:t>lưu</a:t>
            </a:r>
            <a:r>
              <a:rPr lang="en-US" sz="3122" dirty="0">
                <a:solidFill>
                  <a:srgbClr val="BFBEC3"/>
                </a:solidFill>
                <a:latin typeface="Cousine"/>
                <a:ea typeface="Cousine"/>
                <a:cs typeface="Cousine"/>
                <a:sym typeface="Cousine"/>
              </a:rPr>
              <a:t> </a:t>
            </a:r>
            <a:r>
              <a:rPr lang="en-US" sz="3122" dirty="0" err="1">
                <a:solidFill>
                  <a:srgbClr val="BFBEC3"/>
                </a:solidFill>
                <a:latin typeface="Cousine"/>
                <a:ea typeface="Cousine"/>
                <a:cs typeface="Cousine"/>
                <a:sym typeface="Cousine"/>
              </a:rPr>
              <a:t>trữ</a:t>
            </a:r>
            <a:r>
              <a:rPr lang="en-US" sz="3122" dirty="0">
                <a:solidFill>
                  <a:srgbClr val="BFBEC3"/>
                </a:solidFill>
                <a:latin typeface="Cousine"/>
                <a:ea typeface="Cousine"/>
                <a:cs typeface="Cousine"/>
                <a:sym typeface="Cousine"/>
              </a:rPr>
              <a:t> </a:t>
            </a:r>
            <a:r>
              <a:rPr lang="en-US" sz="3122" dirty="0" err="1">
                <a:solidFill>
                  <a:srgbClr val="BFBEC3"/>
                </a:solidFill>
                <a:latin typeface="Cousine"/>
                <a:ea typeface="Cousine"/>
                <a:cs typeface="Cousine"/>
                <a:sym typeface="Cousine"/>
              </a:rPr>
              <a:t>khác</a:t>
            </a:r>
            <a:endParaRPr lang="en-US" sz="3122" dirty="0">
              <a:solidFill>
                <a:srgbClr val="BFBEC3"/>
              </a:solidFill>
              <a:latin typeface="Cousine"/>
              <a:ea typeface="Cousine"/>
              <a:cs typeface="Cousine"/>
              <a:sym typeface="Cousine"/>
            </a:endParaRPr>
          </a:p>
          <a:p>
            <a:pPr marL="674060" lvl="1" indent="-337030" algn="l">
              <a:lnSpc>
                <a:spcPts val="3902"/>
              </a:lnSpc>
              <a:buAutoNum type="arabicPeriod"/>
            </a:pPr>
            <a:r>
              <a:rPr lang="en-US" sz="3122" dirty="0" err="1">
                <a:solidFill>
                  <a:srgbClr val="BFBEC3"/>
                </a:solidFill>
                <a:latin typeface="Cousine"/>
                <a:ea typeface="Cousine"/>
                <a:cs typeface="Cousine"/>
                <a:sym typeface="Cousine"/>
              </a:rPr>
              <a:t>Xử</a:t>
            </a:r>
            <a:r>
              <a:rPr lang="en-US" sz="3122" dirty="0">
                <a:solidFill>
                  <a:srgbClr val="BFBEC3"/>
                </a:solidFill>
                <a:latin typeface="Cousine"/>
                <a:ea typeface="Cousine"/>
                <a:cs typeface="Cousine"/>
                <a:sym typeface="Cousine"/>
              </a:rPr>
              <a:t> </a:t>
            </a:r>
            <a:r>
              <a:rPr lang="en-US" sz="3122" dirty="0" err="1">
                <a:solidFill>
                  <a:srgbClr val="BFBEC3"/>
                </a:solidFill>
                <a:latin typeface="Cousine"/>
                <a:ea typeface="Cousine"/>
                <a:cs typeface="Cousine"/>
                <a:sym typeface="Cousine"/>
              </a:rPr>
              <a:t>lý</a:t>
            </a:r>
            <a:r>
              <a:rPr lang="en-US" sz="3122" dirty="0">
                <a:solidFill>
                  <a:srgbClr val="BFBEC3"/>
                </a:solidFill>
                <a:latin typeface="Cousine"/>
                <a:ea typeface="Cousine"/>
                <a:cs typeface="Cousine"/>
                <a:sym typeface="Cousine"/>
              </a:rPr>
              <a:t> </a:t>
            </a:r>
            <a:r>
              <a:rPr lang="en-US" sz="3122" dirty="0" err="1">
                <a:solidFill>
                  <a:srgbClr val="BFBEC3"/>
                </a:solidFill>
                <a:latin typeface="Cousine"/>
                <a:ea typeface="Cousine"/>
                <a:cs typeface="Cousine"/>
                <a:sym typeface="Cousine"/>
              </a:rPr>
              <a:t>lỗi</a:t>
            </a:r>
            <a:r>
              <a:rPr lang="en-US" sz="3122" dirty="0">
                <a:solidFill>
                  <a:srgbClr val="BFBEC3"/>
                </a:solidFill>
                <a:latin typeface="Cousine"/>
                <a:ea typeface="Cousine"/>
                <a:cs typeface="Cousine"/>
                <a:sym typeface="Cousine"/>
              </a:rPr>
              <a:t> </a:t>
            </a:r>
            <a:r>
              <a:rPr lang="en-US" sz="3122" dirty="0" err="1">
                <a:solidFill>
                  <a:srgbClr val="BFBEC3"/>
                </a:solidFill>
                <a:latin typeface="Cousine"/>
                <a:ea typeface="Cousine"/>
                <a:cs typeface="Cousine"/>
                <a:sym typeface="Cousine"/>
              </a:rPr>
              <a:t>và</a:t>
            </a:r>
            <a:r>
              <a:rPr lang="en-US" sz="3122" dirty="0">
                <a:solidFill>
                  <a:srgbClr val="BFBEC3"/>
                </a:solidFill>
                <a:latin typeface="Cousine"/>
                <a:ea typeface="Cousine"/>
                <a:cs typeface="Cousine"/>
                <a:sym typeface="Cousine"/>
              </a:rPr>
              <a:t> best practices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ACA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87707" y="202340"/>
            <a:ext cx="17912586" cy="573093"/>
            <a:chOff x="0" y="0"/>
            <a:chExt cx="4717718" cy="15093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717718" cy="150938"/>
            </a:xfrm>
            <a:custGeom>
              <a:avLst/>
              <a:gdLst/>
              <a:ahLst/>
              <a:cxnLst/>
              <a:rect l="l" t="t" r="r" b="b"/>
              <a:pathLst>
                <a:path w="4717718" h="150938">
                  <a:moveTo>
                    <a:pt x="0" y="0"/>
                  </a:moveTo>
                  <a:lnTo>
                    <a:pt x="4717718" y="0"/>
                  </a:lnTo>
                  <a:lnTo>
                    <a:pt x="4717718" y="150938"/>
                  </a:lnTo>
                  <a:lnTo>
                    <a:pt x="0" y="150938"/>
                  </a:lnTo>
                  <a:close/>
                </a:path>
              </a:pathLst>
            </a:custGeom>
            <a:solidFill>
              <a:srgbClr val="0057CC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717718" cy="1985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87707" y="775433"/>
            <a:ext cx="17912586" cy="9319983"/>
            <a:chOff x="0" y="0"/>
            <a:chExt cx="4717718" cy="245464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717718" cy="2454646"/>
            </a:xfrm>
            <a:custGeom>
              <a:avLst/>
              <a:gdLst/>
              <a:ahLst/>
              <a:cxnLst/>
              <a:rect l="l" t="t" r="r" b="b"/>
              <a:pathLst>
                <a:path w="4717718" h="2454646">
                  <a:moveTo>
                    <a:pt x="0" y="0"/>
                  </a:moveTo>
                  <a:lnTo>
                    <a:pt x="4717718" y="0"/>
                  </a:lnTo>
                  <a:lnTo>
                    <a:pt x="4717718" y="2454646"/>
                  </a:lnTo>
                  <a:lnTo>
                    <a:pt x="0" y="2454646"/>
                  </a:ln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4717718" cy="25022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7554665" y="216072"/>
            <a:ext cx="545628" cy="545628"/>
          </a:xfrm>
          <a:custGeom>
            <a:avLst/>
            <a:gdLst/>
            <a:ahLst/>
            <a:cxnLst/>
            <a:rect l="l" t="t" r="r" b="b"/>
            <a:pathLst>
              <a:path w="545628" h="545628">
                <a:moveTo>
                  <a:pt x="0" y="0"/>
                </a:moveTo>
                <a:lnTo>
                  <a:pt x="545628" y="0"/>
                </a:lnTo>
                <a:lnTo>
                  <a:pt x="545628" y="545628"/>
                </a:lnTo>
                <a:lnTo>
                  <a:pt x="0" y="5456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6990574" y="216072"/>
            <a:ext cx="545628" cy="545628"/>
          </a:xfrm>
          <a:custGeom>
            <a:avLst/>
            <a:gdLst/>
            <a:ahLst/>
            <a:cxnLst/>
            <a:rect l="l" t="t" r="r" b="b"/>
            <a:pathLst>
              <a:path w="545628" h="545628">
                <a:moveTo>
                  <a:pt x="0" y="0"/>
                </a:moveTo>
                <a:lnTo>
                  <a:pt x="545627" y="0"/>
                </a:lnTo>
                <a:lnTo>
                  <a:pt x="545627" y="545628"/>
                </a:lnTo>
                <a:lnTo>
                  <a:pt x="0" y="5456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6425896" y="216072"/>
            <a:ext cx="545628" cy="545628"/>
          </a:xfrm>
          <a:custGeom>
            <a:avLst/>
            <a:gdLst/>
            <a:ahLst/>
            <a:cxnLst/>
            <a:rect l="l" t="t" r="r" b="b"/>
            <a:pathLst>
              <a:path w="545628" h="545628">
                <a:moveTo>
                  <a:pt x="0" y="0"/>
                </a:moveTo>
                <a:lnTo>
                  <a:pt x="545628" y="0"/>
                </a:lnTo>
                <a:lnTo>
                  <a:pt x="545628" y="545628"/>
                </a:lnTo>
                <a:lnTo>
                  <a:pt x="0" y="54562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311532" y="227746"/>
            <a:ext cx="11945486" cy="5476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62"/>
              </a:lnSpc>
            </a:pPr>
            <a:r>
              <a:rPr lang="en-US" sz="3187" b="1">
                <a:solidFill>
                  <a:srgbClr val="CACACA"/>
                </a:solidFill>
                <a:latin typeface="Cousine Bold"/>
                <a:ea typeface="Cousine Bold"/>
                <a:cs typeface="Cousine Bold"/>
                <a:sym typeface="Cousine Bold"/>
              </a:rPr>
              <a:t>Nguồn tài liệu tham khảo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55886" y="1532447"/>
            <a:ext cx="16798779" cy="71649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74897" lvl="1" indent="-337448" algn="l">
              <a:lnSpc>
                <a:spcPts val="4376"/>
              </a:lnSpc>
              <a:spcBef>
                <a:spcPct val="0"/>
              </a:spcBef>
              <a:buFont typeface="Arial"/>
              <a:buChar char="•"/>
            </a:pPr>
            <a:r>
              <a:rPr lang="en-US" sz="3125">
                <a:solidFill>
                  <a:srgbClr val="000000"/>
                </a:solidFill>
                <a:latin typeface="Cousine"/>
                <a:ea typeface="Cousine"/>
                <a:cs typeface="Cousine"/>
                <a:sym typeface="Cousine"/>
              </a:rPr>
              <a:t>[1] Nguyễn Duy Nhật Viễn, Slide bài giảng – Môn Lập trình đa nền tảng, Trường Đại học Bách Khoa Đà Nẵng, 2025. </a:t>
            </a:r>
          </a:p>
          <a:p>
            <a:pPr marL="674897" lvl="1" indent="-337448" algn="l">
              <a:lnSpc>
                <a:spcPts val="4376"/>
              </a:lnSpc>
              <a:spcBef>
                <a:spcPct val="0"/>
              </a:spcBef>
              <a:buFont typeface="Arial"/>
              <a:buChar char="•"/>
            </a:pPr>
            <a:r>
              <a:rPr lang="en-US" sz="3125">
                <a:solidFill>
                  <a:srgbClr val="000000"/>
                </a:solidFill>
                <a:latin typeface="Cousine"/>
                <a:ea typeface="Cousine"/>
                <a:cs typeface="Cousine"/>
                <a:sym typeface="Cousine"/>
              </a:rPr>
              <a:t>[2] R. Payne, Beginning App Development with Flutter: Create Cross-Platform Mobile Apps, Apress, 2021. </a:t>
            </a:r>
          </a:p>
          <a:p>
            <a:pPr marL="674897" lvl="1" indent="-337448" algn="l">
              <a:lnSpc>
                <a:spcPts val="4376"/>
              </a:lnSpc>
              <a:spcBef>
                <a:spcPct val="0"/>
              </a:spcBef>
              <a:buFont typeface="Arial"/>
              <a:buChar char="•"/>
            </a:pPr>
            <a:r>
              <a:rPr lang="en-US" sz="3125">
                <a:solidFill>
                  <a:srgbClr val="000000"/>
                </a:solidFill>
                <a:latin typeface="Cousine"/>
                <a:ea typeface="Cousine"/>
                <a:cs typeface="Cousine"/>
                <a:sym typeface="Cousine"/>
              </a:rPr>
              <a:t>[3] M. Napoli, Beginning Flutter: A Hands-On Guide to App Development, Wiley, 2020. </a:t>
            </a:r>
          </a:p>
          <a:p>
            <a:pPr marL="674897" lvl="1" indent="-337448" algn="l">
              <a:lnSpc>
                <a:spcPts val="4376"/>
              </a:lnSpc>
              <a:spcBef>
                <a:spcPct val="0"/>
              </a:spcBef>
              <a:buFont typeface="Arial"/>
              <a:buChar char="•"/>
            </a:pPr>
            <a:r>
              <a:rPr lang="en-US" sz="3125">
                <a:solidFill>
                  <a:srgbClr val="000000"/>
                </a:solidFill>
                <a:latin typeface="Cousine"/>
                <a:ea typeface="Cousine"/>
                <a:cs typeface="Cousine"/>
                <a:sym typeface="Cousine"/>
              </a:rPr>
              <a:t>[4] Flutter Team, Flutter: Architectural Overview, Flutter Documentation, 2025.  </a:t>
            </a:r>
          </a:p>
          <a:p>
            <a:pPr marL="674897" lvl="1" indent="-337448" algn="l">
              <a:lnSpc>
                <a:spcPts val="4376"/>
              </a:lnSpc>
              <a:spcBef>
                <a:spcPct val="0"/>
              </a:spcBef>
              <a:buFont typeface="Arial"/>
              <a:buChar char="•"/>
            </a:pPr>
            <a:r>
              <a:rPr lang="en-US" sz="3125">
                <a:solidFill>
                  <a:srgbClr val="000000"/>
                </a:solidFill>
                <a:latin typeface="Cousine"/>
                <a:ea typeface="Cousine"/>
                <a:cs typeface="Cousine"/>
                <a:sym typeface="Cousine"/>
              </a:rPr>
              <a:t>[5] W. Byczkowski, “Local data storage on iOS – When and how to use it? Keychain, Core Data, and other options,” Holdapp Blog, 25 Jul. 2023. </a:t>
            </a:r>
          </a:p>
          <a:p>
            <a:pPr marL="674897" lvl="1" indent="-337448" algn="l">
              <a:lnSpc>
                <a:spcPts val="4376"/>
              </a:lnSpc>
              <a:spcBef>
                <a:spcPct val="0"/>
              </a:spcBef>
              <a:buFont typeface="Arial"/>
              <a:buChar char="•"/>
            </a:pPr>
            <a:r>
              <a:rPr lang="en-US" sz="3125">
                <a:solidFill>
                  <a:srgbClr val="000000"/>
                </a:solidFill>
                <a:latin typeface="Cousine"/>
                <a:ea typeface="Cousine"/>
                <a:cs typeface="Cousine"/>
                <a:sym typeface="Cousine"/>
              </a:rPr>
              <a:t>[6] J. Horton, Android Programming for Beginners, Second Edition, Packt Publishing, 2018.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ACA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87707" y="775433"/>
            <a:ext cx="17912586" cy="9319983"/>
            <a:chOff x="0" y="0"/>
            <a:chExt cx="4717718" cy="245464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717718" cy="2454646"/>
            </a:xfrm>
            <a:custGeom>
              <a:avLst/>
              <a:gdLst/>
              <a:ahLst/>
              <a:cxnLst/>
              <a:rect l="l" t="t" r="r" b="b"/>
              <a:pathLst>
                <a:path w="4717718" h="2454646">
                  <a:moveTo>
                    <a:pt x="0" y="0"/>
                  </a:moveTo>
                  <a:lnTo>
                    <a:pt x="4717718" y="0"/>
                  </a:lnTo>
                  <a:lnTo>
                    <a:pt x="4717718" y="2454646"/>
                  </a:lnTo>
                  <a:lnTo>
                    <a:pt x="0" y="2454646"/>
                  </a:ln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717718" cy="25022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4844419" y="2445398"/>
            <a:ext cx="8078301" cy="3172569"/>
          </a:xfrm>
          <a:custGeom>
            <a:avLst/>
            <a:gdLst/>
            <a:ahLst/>
            <a:cxnLst/>
            <a:rect l="l" t="t" r="r" b="b"/>
            <a:pathLst>
              <a:path w="8078301" h="3172569">
                <a:moveTo>
                  <a:pt x="0" y="0"/>
                </a:moveTo>
                <a:lnTo>
                  <a:pt x="8078301" y="0"/>
                </a:lnTo>
                <a:lnTo>
                  <a:pt x="8078301" y="3172569"/>
                </a:lnTo>
                <a:lnTo>
                  <a:pt x="0" y="31725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28700" y="2126471"/>
            <a:ext cx="3278872" cy="3308953"/>
          </a:xfrm>
          <a:custGeom>
            <a:avLst/>
            <a:gdLst/>
            <a:ahLst/>
            <a:cxnLst/>
            <a:rect l="l" t="t" r="r" b="b"/>
            <a:pathLst>
              <a:path w="3278872" h="3308953">
                <a:moveTo>
                  <a:pt x="0" y="0"/>
                </a:moveTo>
                <a:lnTo>
                  <a:pt x="3278872" y="0"/>
                </a:lnTo>
                <a:lnTo>
                  <a:pt x="3278872" y="3308953"/>
                </a:lnTo>
                <a:lnTo>
                  <a:pt x="0" y="33089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3578381" y="2315095"/>
            <a:ext cx="3120329" cy="3120329"/>
          </a:xfrm>
          <a:custGeom>
            <a:avLst/>
            <a:gdLst/>
            <a:ahLst/>
            <a:cxnLst/>
            <a:rect l="l" t="t" r="r" b="b"/>
            <a:pathLst>
              <a:path w="3120329" h="3120329">
                <a:moveTo>
                  <a:pt x="0" y="0"/>
                </a:moveTo>
                <a:lnTo>
                  <a:pt x="3120329" y="0"/>
                </a:lnTo>
                <a:lnTo>
                  <a:pt x="3120329" y="3120329"/>
                </a:lnTo>
                <a:lnTo>
                  <a:pt x="0" y="312032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3907628" y="8848725"/>
            <a:ext cx="9951882" cy="409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>
                <a:solidFill>
                  <a:srgbClr val="000000"/>
                </a:solidFill>
                <a:latin typeface="Cousine"/>
                <a:ea typeface="Cousine"/>
                <a:cs typeface="Cousine"/>
                <a:sym typeface="Cousine"/>
              </a:rPr>
              <a:t>Press any key to exit...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6876187"/>
            <a:ext cx="16197445" cy="646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22"/>
              </a:lnSpc>
            </a:pPr>
            <a:r>
              <a:rPr lang="en-US" sz="5320" spc="-180">
                <a:solidFill>
                  <a:srgbClr val="000000"/>
                </a:solidFill>
                <a:latin typeface="Cousine"/>
                <a:ea typeface="Cousine"/>
                <a:cs typeface="Cousine"/>
                <a:sym typeface="Cousine"/>
              </a:rPr>
              <a:t>CẢM ƠN THẦY VÀ CÁC BẠN ĐÃ LẮNG NGHE !!!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187707" y="202340"/>
            <a:ext cx="17912586" cy="573093"/>
            <a:chOff x="0" y="0"/>
            <a:chExt cx="4717718" cy="150938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717718" cy="150938"/>
            </a:xfrm>
            <a:custGeom>
              <a:avLst/>
              <a:gdLst/>
              <a:ahLst/>
              <a:cxnLst/>
              <a:rect l="l" t="t" r="r" b="b"/>
              <a:pathLst>
                <a:path w="4717718" h="150938">
                  <a:moveTo>
                    <a:pt x="0" y="0"/>
                  </a:moveTo>
                  <a:lnTo>
                    <a:pt x="4717718" y="0"/>
                  </a:lnTo>
                  <a:lnTo>
                    <a:pt x="4717718" y="150938"/>
                  </a:lnTo>
                  <a:lnTo>
                    <a:pt x="0" y="150938"/>
                  </a:lnTo>
                  <a:close/>
                </a:path>
              </a:pathLst>
            </a:custGeom>
            <a:solidFill>
              <a:srgbClr val="0057CC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-47625"/>
              <a:ext cx="4717718" cy="1985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16425896" y="216072"/>
            <a:ext cx="545628" cy="545628"/>
          </a:xfrm>
          <a:custGeom>
            <a:avLst/>
            <a:gdLst/>
            <a:ahLst/>
            <a:cxnLst/>
            <a:rect l="l" t="t" r="r" b="b"/>
            <a:pathLst>
              <a:path w="545628" h="545628">
                <a:moveTo>
                  <a:pt x="0" y="0"/>
                </a:moveTo>
                <a:lnTo>
                  <a:pt x="545628" y="0"/>
                </a:lnTo>
                <a:lnTo>
                  <a:pt x="545628" y="545628"/>
                </a:lnTo>
                <a:lnTo>
                  <a:pt x="0" y="54562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6990574" y="216072"/>
            <a:ext cx="545628" cy="545628"/>
          </a:xfrm>
          <a:custGeom>
            <a:avLst/>
            <a:gdLst/>
            <a:ahLst/>
            <a:cxnLst/>
            <a:rect l="l" t="t" r="r" b="b"/>
            <a:pathLst>
              <a:path w="545628" h="545628">
                <a:moveTo>
                  <a:pt x="0" y="0"/>
                </a:moveTo>
                <a:lnTo>
                  <a:pt x="545627" y="0"/>
                </a:lnTo>
                <a:lnTo>
                  <a:pt x="545627" y="545628"/>
                </a:lnTo>
                <a:lnTo>
                  <a:pt x="0" y="54562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7554665" y="216072"/>
            <a:ext cx="545628" cy="545628"/>
          </a:xfrm>
          <a:custGeom>
            <a:avLst/>
            <a:gdLst/>
            <a:ahLst/>
            <a:cxnLst/>
            <a:rect l="l" t="t" r="r" b="b"/>
            <a:pathLst>
              <a:path w="545628" h="545628">
                <a:moveTo>
                  <a:pt x="0" y="0"/>
                </a:moveTo>
                <a:lnTo>
                  <a:pt x="545628" y="0"/>
                </a:lnTo>
                <a:lnTo>
                  <a:pt x="545628" y="545628"/>
                </a:lnTo>
                <a:lnTo>
                  <a:pt x="0" y="54562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xmlns="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311532" y="227746"/>
            <a:ext cx="11945486" cy="5476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62"/>
              </a:lnSpc>
            </a:pPr>
            <a:r>
              <a:rPr lang="en-US" sz="3187" b="1">
                <a:solidFill>
                  <a:srgbClr val="CACACA"/>
                </a:solidFill>
                <a:latin typeface="Cousine Bold"/>
                <a:ea typeface="Cousine Bold"/>
                <a:cs typeface="Cousine Bold"/>
                <a:sym typeface="Cousine Bold"/>
              </a:rPr>
              <a:t>The End!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ACA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87707" y="202340"/>
            <a:ext cx="17912586" cy="573093"/>
            <a:chOff x="0" y="0"/>
            <a:chExt cx="4717718" cy="15093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717718" cy="150938"/>
            </a:xfrm>
            <a:custGeom>
              <a:avLst/>
              <a:gdLst/>
              <a:ahLst/>
              <a:cxnLst/>
              <a:rect l="l" t="t" r="r" b="b"/>
              <a:pathLst>
                <a:path w="4717718" h="150938">
                  <a:moveTo>
                    <a:pt x="0" y="0"/>
                  </a:moveTo>
                  <a:lnTo>
                    <a:pt x="4717718" y="0"/>
                  </a:lnTo>
                  <a:lnTo>
                    <a:pt x="4717718" y="150938"/>
                  </a:lnTo>
                  <a:lnTo>
                    <a:pt x="0" y="150938"/>
                  </a:lnTo>
                  <a:close/>
                </a:path>
              </a:pathLst>
            </a:custGeom>
            <a:solidFill>
              <a:srgbClr val="0057CC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717718" cy="1985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87707" y="775433"/>
            <a:ext cx="17912586" cy="9319983"/>
            <a:chOff x="0" y="0"/>
            <a:chExt cx="4717718" cy="245464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717718" cy="2454646"/>
            </a:xfrm>
            <a:custGeom>
              <a:avLst/>
              <a:gdLst/>
              <a:ahLst/>
              <a:cxnLst/>
              <a:rect l="l" t="t" r="r" b="b"/>
              <a:pathLst>
                <a:path w="4717718" h="2454646">
                  <a:moveTo>
                    <a:pt x="0" y="0"/>
                  </a:moveTo>
                  <a:lnTo>
                    <a:pt x="4717718" y="0"/>
                  </a:lnTo>
                  <a:lnTo>
                    <a:pt x="4717718" y="2454646"/>
                  </a:lnTo>
                  <a:lnTo>
                    <a:pt x="0" y="2454646"/>
                  </a:ln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4717718" cy="25022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7554665" y="216072"/>
            <a:ext cx="545628" cy="545628"/>
          </a:xfrm>
          <a:custGeom>
            <a:avLst/>
            <a:gdLst/>
            <a:ahLst/>
            <a:cxnLst/>
            <a:rect l="l" t="t" r="r" b="b"/>
            <a:pathLst>
              <a:path w="545628" h="545628">
                <a:moveTo>
                  <a:pt x="0" y="0"/>
                </a:moveTo>
                <a:lnTo>
                  <a:pt x="545628" y="0"/>
                </a:lnTo>
                <a:lnTo>
                  <a:pt x="545628" y="545628"/>
                </a:lnTo>
                <a:lnTo>
                  <a:pt x="0" y="5456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6990574" y="216072"/>
            <a:ext cx="545628" cy="545628"/>
          </a:xfrm>
          <a:custGeom>
            <a:avLst/>
            <a:gdLst/>
            <a:ahLst/>
            <a:cxnLst/>
            <a:rect l="l" t="t" r="r" b="b"/>
            <a:pathLst>
              <a:path w="545628" h="545628">
                <a:moveTo>
                  <a:pt x="0" y="0"/>
                </a:moveTo>
                <a:lnTo>
                  <a:pt x="545627" y="0"/>
                </a:lnTo>
                <a:lnTo>
                  <a:pt x="545627" y="545628"/>
                </a:lnTo>
                <a:lnTo>
                  <a:pt x="0" y="5456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6425896" y="216072"/>
            <a:ext cx="545628" cy="545628"/>
          </a:xfrm>
          <a:custGeom>
            <a:avLst/>
            <a:gdLst/>
            <a:ahLst/>
            <a:cxnLst/>
            <a:rect l="l" t="t" r="r" b="b"/>
            <a:pathLst>
              <a:path w="545628" h="545628">
                <a:moveTo>
                  <a:pt x="0" y="0"/>
                </a:moveTo>
                <a:lnTo>
                  <a:pt x="545628" y="0"/>
                </a:lnTo>
                <a:lnTo>
                  <a:pt x="545628" y="545628"/>
                </a:lnTo>
                <a:lnTo>
                  <a:pt x="0" y="54562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311532" y="227746"/>
            <a:ext cx="11945486" cy="5554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62"/>
              </a:lnSpc>
            </a:pPr>
            <a:r>
              <a:rPr lang="en-US" sz="3187" b="1" dirty="0" err="1">
                <a:solidFill>
                  <a:srgbClr val="CACACA"/>
                </a:solidFill>
                <a:latin typeface="Cousine Bold"/>
                <a:ea typeface="Cousine Bold"/>
                <a:cs typeface="Cousine Bold"/>
                <a:sym typeface="Cousine Bold"/>
              </a:rPr>
              <a:t>Nguyên</a:t>
            </a:r>
            <a:r>
              <a:rPr lang="en-US" sz="3187" b="1" dirty="0">
                <a:solidFill>
                  <a:srgbClr val="CACACA"/>
                </a:solidFill>
                <a:latin typeface="Cousine Bold"/>
                <a:ea typeface="Cousine Bold"/>
                <a:cs typeface="Cousine Bold"/>
                <a:sym typeface="Cousine Bold"/>
              </a:rPr>
              <a:t> </a:t>
            </a:r>
            <a:r>
              <a:rPr lang="en-US" sz="3187" b="1" dirty="0" err="1">
                <a:solidFill>
                  <a:srgbClr val="CACACA"/>
                </a:solidFill>
                <a:latin typeface="Cousine Bold"/>
                <a:ea typeface="Cousine Bold"/>
                <a:cs typeface="Cousine Bold"/>
                <a:sym typeface="Cousine Bold"/>
              </a:rPr>
              <a:t>lý</a:t>
            </a:r>
            <a:r>
              <a:rPr lang="en-US" sz="3187" b="1" dirty="0">
                <a:solidFill>
                  <a:srgbClr val="CACACA"/>
                </a:solidFill>
                <a:latin typeface="Cousine Bold"/>
                <a:ea typeface="Cousine Bold"/>
                <a:cs typeface="Cousine Bold"/>
                <a:sym typeface="Cousine Bold"/>
              </a:rPr>
              <a:t> </a:t>
            </a:r>
            <a:r>
              <a:rPr lang="en-US" sz="3187" b="1" dirty="0" err="1">
                <a:solidFill>
                  <a:srgbClr val="CACACA"/>
                </a:solidFill>
                <a:latin typeface="Cousine Bold"/>
                <a:ea typeface="Cousine Bold"/>
                <a:cs typeface="Cousine Bold"/>
                <a:sym typeface="Cousine Bold"/>
              </a:rPr>
              <a:t>hoạt</a:t>
            </a:r>
            <a:r>
              <a:rPr lang="en-US" sz="3187" b="1" dirty="0">
                <a:solidFill>
                  <a:srgbClr val="CACACA"/>
                </a:solidFill>
                <a:latin typeface="Cousine Bold"/>
                <a:ea typeface="Cousine Bold"/>
                <a:cs typeface="Cousine Bold"/>
                <a:sym typeface="Cousine Bold"/>
              </a:rPr>
              <a:t> </a:t>
            </a:r>
            <a:r>
              <a:rPr lang="en-US" sz="3187" b="1" dirty="0" err="1">
                <a:solidFill>
                  <a:srgbClr val="CACACA"/>
                </a:solidFill>
                <a:latin typeface="Cousine Bold"/>
                <a:ea typeface="Cousine Bold"/>
                <a:cs typeface="Cousine Bold"/>
                <a:sym typeface="Cousine Bold"/>
              </a:rPr>
              <a:t>động</a:t>
            </a:r>
            <a:r>
              <a:rPr lang="en-US" sz="3187" b="1" dirty="0">
                <a:solidFill>
                  <a:srgbClr val="CACACA"/>
                </a:solidFill>
                <a:latin typeface="Cousine Bold"/>
                <a:ea typeface="Cousine Bold"/>
                <a:cs typeface="Cousine Bold"/>
                <a:sym typeface="Cousine Bold"/>
              </a:rPr>
              <a:t> </a:t>
            </a:r>
            <a:r>
              <a:rPr lang="en-US" sz="3187" b="1" dirty="0" err="1">
                <a:solidFill>
                  <a:srgbClr val="CACACA"/>
                </a:solidFill>
                <a:latin typeface="Cousine Bold"/>
                <a:ea typeface="Cousine Bold"/>
                <a:cs typeface="Cousine Bold"/>
                <a:sym typeface="Cousine Bold"/>
              </a:rPr>
              <a:t>của</a:t>
            </a:r>
            <a:r>
              <a:rPr lang="en-US" sz="3187" b="1" dirty="0">
                <a:solidFill>
                  <a:srgbClr val="CACACA"/>
                </a:solidFill>
                <a:latin typeface="Cousine Bold"/>
                <a:ea typeface="Cousine Bold"/>
                <a:cs typeface="Cousine Bold"/>
                <a:sym typeface="Cousine Bold"/>
              </a:rPr>
              <a:t> </a:t>
            </a:r>
            <a:r>
              <a:rPr lang="en-US" sz="3187" b="1" dirty="0" err="1">
                <a:solidFill>
                  <a:srgbClr val="CACACA"/>
                </a:solidFill>
                <a:latin typeface="Cousine Bold"/>
                <a:ea typeface="Cousine Bold"/>
                <a:cs typeface="Cousine Bold"/>
                <a:sym typeface="Cousine Bold"/>
              </a:rPr>
              <a:t>SharedPreferences</a:t>
            </a:r>
            <a:endParaRPr lang="en-US" sz="3187" b="1" dirty="0">
              <a:solidFill>
                <a:srgbClr val="CACACA"/>
              </a:solidFill>
              <a:latin typeface="Cousine Bold"/>
              <a:ea typeface="Cousine Bold"/>
              <a:cs typeface="Cousine Bold"/>
              <a:sym typeface="Cousine Bold"/>
            </a:endParaRPr>
          </a:p>
        </p:txBody>
      </p:sp>
      <p:sp>
        <p:nvSpPr>
          <p:cNvPr id="12" name="Freeform 12"/>
          <p:cNvSpPr/>
          <p:nvPr/>
        </p:nvSpPr>
        <p:spPr>
          <a:xfrm>
            <a:off x="2310814" y="3959437"/>
            <a:ext cx="5798369" cy="3088949"/>
          </a:xfrm>
          <a:custGeom>
            <a:avLst/>
            <a:gdLst/>
            <a:ahLst/>
            <a:cxnLst/>
            <a:rect l="l" t="t" r="r" b="b"/>
            <a:pathLst>
              <a:path w="5798369" h="3088949">
                <a:moveTo>
                  <a:pt x="0" y="0"/>
                </a:moveTo>
                <a:lnTo>
                  <a:pt x="5798370" y="0"/>
                </a:lnTo>
                <a:lnTo>
                  <a:pt x="5798370" y="3088949"/>
                </a:lnTo>
                <a:lnTo>
                  <a:pt x="0" y="308894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918190" y="3652219"/>
            <a:ext cx="1048895" cy="1018382"/>
          </a:xfrm>
          <a:custGeom>
            <a:avLst/>
            <a:gdLst/>
            <a:ahLst/>
            <a:cxnLst/>
            <a:rect l="l" t="t" r="r" b="b"/>
            <a:pathLst>
              <a:path w="1048895" h="1018382">
                <a:moveTo>
                  <a:pt x="0" y="0"/>
                </a:moveTo>
                <a:lnTo>
                  <a:pt x="1048895" y="0"/>
                </a:lnTo>
                <a:lnTo>
                  <a:pt x="1048895" y="1018381"/>
                </a:lnTo>
                <a:lnTo>
                  <a:pt x="0" y="101838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7788907" y="6503023"/>
            <a:ext cx="640554" cy="1090726"/>
          </a:xfrm>
          <a:custGeom>
            <a:avLst/>
            <a:gdLst/>
            <a:ahLst/>
            <a:cxnLst/>
            <a:rect l="l" t="t" r="r" b="b"/>
            <a:pathLst>
              <a:path w="640554" h="1090726">
                <a:moveTo>
                  <a:pt x="0" y="0"/>
                </a:moveTo>
                <a:lnTo>
                  <a:pt x="640553" y="0"/>
                </a:lnTo>
                <a:lnTo>
                  <a:pt x="640553" y="1090726"/>
                </a:lnTo>
                <a:lnTo>
                  <a:pt x="0" y="109072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xmlns="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2442638" y="5167540"/>
            <a:ext cx="5534722" cy="9013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07"/>
              </a:lnSpc>
            </a:pPr>
            <a:r>
              <a:rPr lang="en-US" sz="7420" b="1" spc="-252">
                <a:solidFill>
                  <a:srgbClr val="000000"/>
                </a:solidFill>
                <a:latin typeface="Cousine Bold"/>
                <a:ea typeface="Cousine Bold"/>
                <a:cs typeface="Cousine Bold"/>
                <a:sym typeface="Cousine Bold"/>
              </a:rPr>
              <a:t>KHÁI NIỆM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674318" y="3008749"/>
            <a:ext cx="8589069" cy="4961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74060" lvl="1" indent="-337030" algn="l">
              <a:lnSpc>
                <a:spcPts val="3902"/>
              </a:lnSpc>
              <a:buFont typeface="Arial"/>
              <a:buChar char="•"/>
            </a:pPr>
            <a:r>
              <a:rPr lang="en-US" sz="3122">
                <a:solidFill>
                  <a:srgbClr val="000000"/>
                </a:solidFill>
                <a:latin typeface="Cousine"/>
                <a:ea typeface="Cousine"/>
                <a:cs typeface="Cousine"/>
                <a:sym typeface="Cousine"/>
              </a:rPr>
              <a:t>SharedPreferences là cơ chế lưu trữ dữ liệu dạng cặp khóa - giá trị (key-value)</a:t>
            </a:r>
          </a:p>
          <a:p>
            <a:pPr marL="674060" lvl="1" indent="-337030" algn="l">
              <a:lnSpc>
                <a:spcPts val="3902"/>
              </a:lnSpc>
              <a:buFont typeface="Arial"/>
              <a:buChar char="•"/>
            </a:pPr>
            <a:r>
              <a:rPr lang="en-US" sz="3122">
                <a:solidFill>
                  <a:srgbClr val="000000"/>
                </a:solidFill>
                <a:latin typeface="Cousine"/>
                <a:ea typeface="Cousine"/>
                <a:cs typeface="Cousine"/>
                <a:sym typeface="Cousine"/>
              </a:rPr>
              <a:t>Cho phép lưu và truy xuất các thông tin nhỏ, có tính cài đặt hoặc trạng thái.</a:t>
            </a:r>
          </a:p>
          <a:p>
            <a:pPr marL="674060" lvl="1" indent="-337030" algn="l">
              <a:lnSpc>
                <a:spcPts val="3902"/>
              </a:lnSpc>
              <a:buFont typeface="Arial"/>
              <a:buChar char="•"/>
            </a:pPr>
            <a:r>
              <a:rPr lang="en-US" sz="3122">
                <a:solidFill>
                  <a:srgbClr val="000000"/>
                </a:solidFill>
                <a:latin typeface="Cousine"/>
                <a:ea typeface="Cousine"/>
                <a:cs typeface="Cousine"/>
                <a:sym typeface="Cousine"/>
              </a:rPr>
              <a:t>Ứng dụng: chế độ hiển thị (dark/light mode), ngôn ngữ, tên người dùng đã đăng nhập gần nhất...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ACA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87707" y="202340"/>
            <a:ext cx="17912586" cy="573093"/>
            <a:chOff x="0" y="0"/>
            <a:chExt cx="4717718" cy="15093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717718" cy="150938"/>
            </a:xfrm>
            <a:custGeom>
              <a:avLst/>
              <a:gdLst/>
              <a:ahLst/>
              <a:cxnLst/>
              <a:rect l="l" t="t" r="r" b="b"/>
              <a:pathLst>
                <a:path w="4717718" h="150938">
                  <a:moveTo>
                    <a:pt x="0" y="0"/>
                  </a:moveTo>
                  <a:lnTo>
                    <a:pt x="4717718" y="0"/>
                  </a:lnTo>
                  <a:lnTo>
                    <a:pt x="4717718" y="150938"/>
                  </a:lnTo>
                  <a:lnTo>
                    <a:pt x="0" y="150938"/>
                  </a:lnTo>
                  <a:close/>
                </a:path>
              </a:pathLst>
            </a:custGeom>
            <a:solidFill>
              <a:srgbClr val="0057CC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717718" cy="1985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87707" y="775433"/>
            <a:ext cx="17912586" cy="9319983"/>
            <a:chOff x="0" y="0"/>
            <a:chExt cx="4717718" cy="245464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717718" cy="2454646"/>
            </a:xfrm>
            <a:custGeom>
              <a:avLst/>
              <a:gdLst/>
              <a:ahLst/>
              <a:cxnLst/>
              <a:rect l="l" t="t" r="r" b="b"/>
              <a:pathLst>
                <a:path w="4717718" h="2454646">
                  <a:moveTo>
                    <a:pt x="0" y="0"/>
                  </a:moveTo>
                  <a:lnTo>
                    <a:pt x="4717718" y="0"/>
                  </a:lnTo>
                  <a:lnTo>
                    <a:pt x="4717718" y="2454646"/>
                  </a:lnTo>
                  <a:lnTo>
                    <a:pt x="0" y="2454646"/>
                  </a:ln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4717718" cy="25022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7554665" y="216072"/>
            <a:ext cx="545628" cy="545628"/>
          </a:xfrm>
          <a:custGeom>
            <a:avLst/>
            <a:gdLst/>
            <a:ahLst/>
            <a:cxnLst/>
            <a:rect l="l" t="t" r="r" b="b"/>
            <a:pathLst>
              <a:path w="545628" h="545628">
                <a:moveTo>
                  <a:pt x="0" y="0"/>
                </a:moveTo>
                <a:lnTo>
                  <a:pt x="545628" y="0"/>
                </a:lnTo>
                <a:lnTo>
                  <a:pt x="545628" y="545628"/>
                </a:lnTo>
                <a:lnTo>
                  <a:pt x="0" y="5456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6990574" y="216072"/>
            <a:ext cx="545628" cy="545628"/>
          </a:xfrm>
          <a:custGeom>
            <a:avLst/>
            <a:gdLst/>
            <a:ahLst/>
            <a:cxnLst/>
            <a:rect l="l" t="t" r="r" b="b"/>
            <a:pathLst>
              <a:path w="545628" h="545628">
                <a:moveTo>
                  <a:pt x="0" y="0"/>
                </a:moveTo>
                <a:lnTo>
                  <a:pt x="545627" y="0"/>
                </a:lnTo>
                <a:lnTo>
                  <a:pt x="545627" y="545628"/>
                </a:lnTo>
                <a:lnTo>
                  <a:pt x="0" y="5456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6425896" y="216072"/>
            <a:ext cx="545628" cy="545628"/>
          </a:xfrm>
          <a:custGeom>
            <a:avLst/>
            <a:gdLst/>
            <a:ahLst/>
            <a:cxnLst/>
            <a:rect l="l" t="t" r="r" b="b"/>
            <a:pathLst>
              <a:path w="545628" h="545628">
                <a:moveTo>
                  <a:pt x="0" y="0"/>
                </a:moveTo>
                <a:lnTo>
                  <a:pt x="545628" y="0"/>
                </a:lnTo>
                <a:lnTo>
                  <a:pt x="545628" y="545628"/>
                </a:lnTo>
                <a:lnTo>
                  <a:pt x="0" y="54562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2310814" y="3959437"/>
            <a:ext cx="5798369" cy="3088949"/>
          </a:xfrm>
          <a:custGeom>
            <a:avLst/>
            <a:gdLst/>
            <a:ahLst/>
            <a:cxnLst/>
            <a:rect l="l" t="t" r="r" b="b"/>
            <a:pathLst>
              <a:path w="5798369" h="3088949">
                <a:moveTo>
                  <a:pt x="0" y="0"/>
                </a:moveTo>
                <a:lnTo>
                  <a:pt x="5798370" y="0"/>
                </a:lnTo>
                <a:lnTo>
                  <a:pt x="5798370" y="3088949"/>
                </a:lnTo>
                <a:lnTo>
                  <a:pt x="0" y="308894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918190" y="3652219"/>
            <a:ext cx="1048895" cy="1018382"/>
          </a:xfrm>
          <a:custGeom>
            <a:avLst/>
            <a:gdLst/>
            <a:ahLst/>
            <a:cxnLst/>
            <a:rect l="l" t="t" r="r" b="b"/>
            <a:pathLst>
              <a:path w="1048895" h="1018382">
                <a:moveTo>
                  <a:pt x="0" y="0"/>
                </a:moveTo>
                <a:lnTo>
                  <a:pt x="1048895" y="0"/>
                </a:lnTo>
                <a:lnTo>
                  <a:pt x="1048895" y="1018381"/>
                </a:lnTo>
                <a:lnTo>
                  <a:pt x="0" y="101838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7770443" y="6667453"/>
            <a:ext cx="640554" cy="1090726"/>
          </a:xfrm>
          <a:custGeom>
            <a:avLst/>
            <a:gdLst/>
            <a:ahLst/>
            <a:cxnLst/>
            <a:rect l="l" t="t" r="r" b="b"/>
            <a:pathLst>
              <a:path w="640554" h="1090726">
                <a:moveTo>
                  <a:pt x="0" y="0"/>
                </a:moveTo>
                <a:lnTo>
                  <a:pt x="640553" y="0"/>
                </a:lnTo>
                <a:lnTo>
                  <a:pt x="640553" y="1090725"/>
                </a:lnTo>
                <a:lnTo>
                  <a:pt x="0" y="109072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xmlns="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8651767" y="6360525"/>
            <a:ext cx="8884435" cy="2043420"/>
          </a:xfrm>
          <a:custGeom>
            <a:avLst/>
            <a:gdLst/>
            <a:ahLst/>
            <a:cxnLst/>
            <a:rect l="l" t="t" r="r" b="b"/>
            <a:pathLst>
              <a:path w="8884435" h="2043420">
                <a:moveTo>
                  <a:pt x="0" y="0"/>
                </a:moveTo>
                <a:lnTo>
                  <a:pt x="8884434" y="0"/>
                </a:lnTo>
                <a:lnTo>
                  <a:pt x="8884434" y="2043420"/>
                </a:lnTo>
                <a:lnTo>
                  <a:pt x="0" y="2043420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8969448" y="5630241"/>
            <a:ext cx="8249073" cy="435010"/>
          </a:xfrm>
          <a:custGeom>
            <a:avLst/>
            <a:gdLst/>
            <a:ahLst/>
            <a:cxnLst/>
            <a:rect l="l" t="t" r="r" b="b"/>
            <a:pathLst>
              <a:path w="8249073" h="435010">
                <a:moveTo>
                  <a:pt x="0" y="0"/>
                </a:moveTo>
                <a:lnTo>
                  <a:pt x="8249073" y="0"/>
                </a:lnTo>
                <a:lnTo>
                  <a:pt x="8249073" y="435009"/>
                </a:lnTo>
                <a:lnTo>
                  <a:pt x="0" y="435009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311532" y="227746"/>
            <a:ext cx="11945486" cy="5554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62"/>
              </a:lnSpc>
            </a:pPr>
            <a:r>
              <a:rPr lang="en-US" sz="3187" b="1" dirty="0" err="1">
                <a:solidFill>
                  <a:srgbClr val="CACACA"/>
                </a:solidFill>
                <a:latin typeface="Cousine Bold"/>
                <a:ea typeface="Cousine Bold"/>
                <a:cs typeface="Cousine Bold"/>
                <a:sym typeface="Cousine Bold"/>
              </a:rPr>
              <a:t>Nguyên</a:t>
            </a:r>
            <a:r>
              <a:rPr lang="en-US" sz="3187" b="1" dirty="0">
                <a:solidFill>
                  <a:srgbClr val="CACACA"/>
                </a:solidFill>
                <a:latin typeface="Cousine Bold"/>
                <a:ea typeface="Cousine Bold"/>
                <a:cs typeface="Cousine Bold"/>
                <a:sym typeface="Cousine Bold"/>
              </a:rPr>
              <a:t> </a:t>
            </a:r>
            <a:r>
              <a:rPr lang="en-US" sz="3187" b="1" dirty="0" err="1">
                <a:solidFill>
                  <a:srgbClr val="CACACA"/>
                </a:solidFill>
                <a:latin typeface="Cousine Bold"/>
                <a:ea typeface="Cousine Bold"/>
                <a:cs typeface="Cousine Bold"/>
                <a:sym typeface="Cousine Bold"/>
              </a:rPr>
              <a:t>lý</a:t>
            </a:r>
            <a:r>
              <a:rPr lang="en-US" sz="3187" b="1" dirty="0">
                <a:solidFill>
                  <a:srgbClr val="CACACA"/>
                </a:solidFill>
                <a:latin typeface="Cousine Bold"/>
                <a:ea typeface="Cousine Bold"/>
                <a:cs typeface="Cousine Bold"/>
                <a:sym typeface="Cousine Bold"/>
              </a:rPr>
              <a:t> </a:t>
            </a:r>
            <a:r>
              <a:rPr lang="en-US" sz="3187" b="1" dirty="0" err="1">
                <a:solidFill>
                  <a:srgbClr val="CACACA"/>
                </a:solidFill>
                <a:latin typeface="Cousine Bold"/>
                <a:ea typeface="Cousine Bold"/>
                <a:cs typeface="Cousine Bold"/>
                <a:sym typeface="Cousine Bold"/>
              </a:rPr>
              <a:t>hoạt</a:t>
            </a:r>
            <a:r>
              <a:rPr lang="en-US" sz="3187" b="1" dirty="0">
                <a:solidFill>
                  <a:srgbClr val="CACACA"/>
                </a:solidFill>
                <a:latin typeface="Cousine Bold"/>
                <a:ea typeface="Cousine Bold"/>
                <a:cs typeface="Cousine Bold"/>
                <a:sym typeface="Cousine Bold"/>
              </a:rPr>
              <a:t> </a:t>
            </a:r>
            <a:r>
              <a:rPr lang="en-US" sz="3187" b="1" dirty="0" err="1">
                <a:solidFill>
                  <a:srgbClr val="CACACA"/>
                </a:solidFill>
                <a:latin typeface="Cousine Bold"/>
                <a:ea typeface="Cousine Bold"/>
                <a:cs typeface="Cousine Bold"/>
                <a:sym typeface="Cousine Bold"/>
              </a:rPr>
              <a:t>động</a:t>
            </a:r>
            <a:r>
              <a:rPr lang="en-US" sz="3187" b="1" dirty="0">
                <a:solidFill>
                  <a:srgbClr val="CACACA"/>
                </a:solidFill>
                <a:latin typeface="Cousine Bold"/>
                <a:ea typeface="Cousine Bold"/>
                <a:cs typeface="Cousine Bold"/>
                <a:sym typeface="Cousine Bold"/>
              </a:rPr>
              <a:t> </a:t>
            </a:r>
            <a:r>
              <a:rPr lang="en-US" sz="3187" b="1" dirty="0" err="1">
                <a:solidFill>
                  <a:srgbClr val="CACACA"/>
                </a:solidFill>
                <a:latin typeface="Cousine Bold"/>
                <a:ea typeface="Cousine Bold"/>
                <a:cs typeface="Cousine Bold"/>
                <a:sym typeface="Cousine Bold"/>
              </a:rPr>
              <a:t>của</a:t>
            </a:r>
            <a:r>
              <a:rPr lang="en-US" sz="3187" b="1" dirty="0">
                <a:solidFill>
                  <a:srgbClr val="CACACA"/>
                </a:solidFill>
                <a:latin typeface="Cousine Bold"/>
                <a:ea typeface="Cousine Bold"/>
                <a:cs typeface="Cousine Bold"/>
                <a:sym typeface="Cousine Bold"/>
              </a:rPr>
              <a:t> </a:t>
            </a:r>
            <a:r>
              <a:rPr lang="en-US" sz="3187" b="1" dirty="0" err="1">
                <a:solidFill>
                  <a:srgbClr val="CACACA"/>
                </a:solidFill>
                <a:latin typeface="Cousine Bold"/>
                <a:ea typeface="Cousine Bold"/>
                <a:cs typeface="Cousine Bold"/>
                <a:sym typeface="Cousine Bold"/>
              </a:rPr>
              <a:t>SharedPreferences</a:t>
            </a:r>
            <a:endParaRPr lang="en-US" sz="3187" b="1" dirty="0">
              <a:solidFill>
                <a:srgbClr val="CACACA"/>
              </a:solidFill>
              <a:latin typeface="Cousine Bold"/>
              <a:ea typeface="Cousine Bold"/>
              <a:cs typeface="Cousine Bold"/>
              <a:sym typeface="Cousine Bold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2442638" y="4699003"/>
            <a:ext cx="5534722" cy="17014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07"/>
              </a:lnSpc>
            </a:pPr>
            <a:r>
              <a:rPr lang="en-US" sz="7420" b="1" spc="-252">
                <a:solidFill>
                  <a:srgbClr val="000000"/>
                </a:solidFill>
                <a:latin typeface="Cousine Bold"/>
                <a:ea typeface="Cousine Bold"/>
                <a:cs typeface="Cousine Bold"/>
                <a:sym typeface="Cousine Bold"/>
              </a:rPr>
              <a:t>CƠ CHẾ HOẠT ĐỘNG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8651767" y="1854480"/>
            <a:ext cx="8589069" cy="347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2"/>
              </a:lnSpc>
            </a:pPr>
            <a:r>
              <a:rPr lang="en-US" sz="3122" b="1">
                <a:solidFill>
                  <a:srgbClr val="000000"/>
                </a:solidFill>
                <a:latin typeface="Cousine Bold"/>
                <a:ea typeface="Cousine Bold"/>
                <a:cs typeface="Cousine Bold"/>
                <a:sym typeface="Cousine Bold"/>
              </a:rPr>
              <a:t>Bước 1:</a:t>
            </a:r>
            <a:r>
              <a:rPr lang="en-US" sz="3122">
                <a:solidFill>
                  <a:srgbClr val="000000"/>
                </a:solidFill>
                <a:latin typeface="Cousine"/>
                <a:ea typeface="Cousine"/>
                <a:cs typeface="Cousine"/>
                <a:sym typeface="Cousine"/>
              </a:rPr>
              <a:t> Truy cập bộ nhớ thiết bị:</a:t>
            </a:r>
          </a:p>
          <a:p>
            <a:pPr marL="674060" lvl="1" indent="-337030" algn="l">
              <a:lnSpc>
                <a:spcPts val="3902"/>
              </a:lnSpc>
              <a:buFont typeface="Arial"/>
              <a:buChar char="•"/>
            </a:pPr>
            <a:r>
              <a:rPr lang="en-US" sz="3122">
                <a:solidFill>
                  <a:srgbClr val="000000"/>
                </a:solidFill>
                <a:latin typeface="Cousine"/>
                <a:ea typeface="Cousine"/>
                <a:cs typeface="Cousine"/>
                <a:sym typeface="Cousine"/>
              </a:rPr>
              <a:t>Dùng hàm getInstance() để kiểm tra xem bộ nhớ đã có file dữ liệu SharedPreferences hay chưa. Nếu chưa có, nó sẽ tạo mới file mặc định.</a:t>
            </a:r>
          </a:p>
          <a:p>
            <a:pPr marL="674060" lvl="1" indent="-337030" algn="l">
              <a:lnSpc>
                <a:spcPts val="3902"/>
              </a:lnSpc>
              <a:buFont typeface="Arial"/>
              <a:buChar char="•"/>
            </a:pPr>
            <a:r>
              <a:rPr lang="en-US" sz="3122">
                <a:solidFill>
                  <a:srgbClr val="000000"/>
                </a:solidFill>
                <a:latin typeface="Cousine"/>
                <a:ea typeface="Cousine"/>
                <a:cs typeface="Cousine"/>
                <a:sym typeface="Cousine"/>
              </a:rPr>
              <a:t>Cú pháp sử dụng: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ACA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87707" y="202340"/>
            <a:ext cx="17912586" cy="573093"/>
            <a:chOff x="0" y="0"/>
            <a:chExt cx="4717718" cy="15093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717718" cy="150938"/>
            </a:xfrm>
            <a:custGeom>
              <a:avLst/>
              <a:gdLst/>
              <a:ahLst/>
              <a:cxnLst/>
              <a:rect l="l" t="t" r="r" b="b"/>
              <a:pathLst>
                <a:path w="4717718" h="150938">
                  <a:moveTo>
                    <a:pt x="0" y="0"/>
                  </a:moveTo>
                  <a:lnTo>
                    <a:pt x="4717718" y="0"/>
                  </a:lnTo>
                  <a:lnTo>
                    <a:pt x="4717718" y="150938"/>
                  </a:lnTo>
                  <a:lnTo>
                    <a:pt x="0" y="150938"/>
                  </a:lnTo>
                  <a:close/>
                </a:path>
              </a:pathLst>
            </a:custGeom>
            <a:solidFill>
              <a:srgbClr val="0057CC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717718" cy="1985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87707" y="775433"/>
            <a:ext cx="17912586" cy="9319983"/>
            <a:chOff x="0" y="0"/>
            <a:chExt cx="4717718" cy="245464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717718" cy="2454646"/>
            </a:xfrm>
            <a:custGeom>
              <a:avLst/>
              <a:gdLst/>
              <a:ahLst/>
              <a:cxnLst/>
              <a:rect l="l" t="t" r="r" b="b"/>
              <a:pathLst>
                <a:path w="4717718" h="2454646">
                  <a:moveTo>
                    <a:pt x="0" y="0"/>
                  </a:moveTo>
                  <a:lnTo>
                    <a:pt x="4717718" y="0"/>
                  </a:lnTo>
                  <a:lnTo>
                    <a:pt x="4717718" y="2454646"/>
                  </a:lnTo>
                  <a:lnTo>
                    <a:pt x="0" y="2454646"/>
                  </a:ln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4717718" cy="25022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7554665" y="216072"/>
            <a:ext cx="545628" cy="545628"/>
          </a:xfrm>
          <a:custGeom>
            <a:avLst/>
            <a:gdLst/>
            <a:ahLst/>
            <a:cxnLst/>
            <a:rect l="l" t="t" r="r" b="b"/>
            <a:pathLst>
              <a:path w="545628" h="545628">
                <a:moveTo>
                  <a:pt x="0" y="0"/>
                </a:moveTo>
                <a:lnTo>
                  <a:pt x="545628" y="0"/>
                </a:lnTo>
                <a:lnTo>
                  <a:pt x="545628" y="545628"/>
                </a:lnTo>
                <a:lnTo>
                  <a:pt x="0" y="5456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6990574" y="216072"/>
            <a:ext cx="545628" cy="545628"/>
          </a:xfrm>
          <a:custGeom>
            <a:avLst/>
            <a:gdLst/>
            <a:ahLst/>
            <a:cxnLst/>
            <a:rect l="l" t="t" r="r" b="b"/>
            <a:pathLst>
              <a:path w="545628" h="545628">
                <a:moveTo>
                  <a:pt x="0" y="0"/>
                </a:moveTo>
                <a:lnTo>
                  <a:pt x="545627" y="0"/>
                </a:lnTo>
                <a:lnTo>
                  <a:pt x="545627" y="545628"/>
                </a:lnTo>
                <a:lnTo>
                  <a:pt x="0" y="5456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6425896" y="216072"/>
            <a:ext cx="545628" cy="545628"/>
          </a:xfrm>
          <a:custGeom>
            <a:avLst/>
            <a:gdLst/>
            <a:ahLst/>
            <a:cxnLst/>
            <a:rect l="l" t="t" r="r" b="b"/>
            <a:pathLst>
              <a:path w="545628" h="545628">
                <a:moveTo>
                  <a:pt x="0" y="0"/>
                </a:moveTo>
                <a:lnTo>
                  <a:pt x="545628" y="0"/>
                </a:lnTo>
                <a:lnTo>
                  <a:pt x="545628" y="545628"/>
                </a:lnTo>
                <a:lnTo>
                  <a:pt x="0" y="54562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9558601" y="5754966"/>
            <a:ext cx="7700699" cy="2660753"/>
          </a:xfrm>
          <a:custGeom>
            <a:avLst/>
            <a:gdLst/>
            <a:ahLst/>
            <a:cxnLst/>
            <a:rect l="l" t="t" r="r" b="b"/>
            <a:pathLst>
              <a:path w="7700699" h="2660753">
                <a:moveTo>
                  <a:pt x="0" y="0"/>
                </a:moveTo>
                <a:lnTo>
                  <a:pt x="7700699" y="0"/>
                </a:lnTo>
                <a:lnTo>
                  <a:pt x="7700699" y="2660754"/>
                </a:lnTo>
                <a:lnTo>
                  <a:pt x="0" y="266075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9472230" y="1734506"/>
            <a:ext cx="7873441" cy="3408994"/>
          </a:xfrm>
          <a:custGeom>
            <a:avLst/>
            <a:gdLst/>
            <a:ahLst/>
            <a:cxnLst/>
            <a:rect l="l" t="t" r="r" b="b"/>
            <a:pathLst>
              <a:path w="7873441" h="3408994">
                <a:moveTo>
                  <a:pt x="0" y="0"/>
                </a:moveTo>
                <a:lnTo>
                  <a:pt x="7873441" y="0"/>
                </a:lnTo>
                <a:lnTo>
                  <a:pt x="7873441" y="3408994"/>
                </a:lnTo>
                <a:lnTo>
                  <a:pt x="0" y="340899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017977" y="6074509"/>
            <a:ext cx="8454253" cy="2021669"/>
          </a:xfrm>
          <a:custGeom>
            <a:avLst/>
            <a:gdLst/>
            <a:ahLst/>
            <a:cxnLst/>
            <a:rect l="l" t="t" r="r" b="b"/>
            <a:pathLst>
              <a:path w="8454253" h="2021669">
                <a:moveTo>
                  <a:pt x="0" y="0"/>
                </a:moveTo>
                <a:lnTo>
                  <a:pt x="8454253" y="0"/>
                </a:lnTo>
                <a:lnTo>
                  <a:pt x="8454253" y="2021669"/>
                </a:lnTo>
                <a:lnTo>
                  <a:pt x="0" y="202166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311532" y="227746"/>
            <a:ext cx="11945486" cy="5554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62"/>
              </a:lnSpc>
            </a:pPr>
            <a:r>
              <a:rPr lang="en-US" sz="3187" b="1" dirty="0" err="1">
                <a:solidFill>
                  <a:srgbClr val="CACACA"/>
                </a:solidFill>
                <a:latin typeface="Cousine Bold"/>
                <a:ea typeface="Cousine Bold"/>
                <a:cs typeface="Cousine Bold"/>
                <a:sym typeface="Cousine Bold"/>
              </a:rPr>
              <a:t>Nguyên</a:t>
            </a:r>
            <a:r>
              <a:rPr lang="en-US" sz="3187" b="1" dirty="0">
                <a:solidFill>
                  <a:srgbClr val="CACACA"/>
                </a:solidFill>
                <a:latin typeface="Cousine Bold"/>
                <a:ea typeface="Cousine Bold"/>
                <a:cs typeface="Cousine Bold"/>
                <a:sym typeface="Cousine Bold"/>
              </a:rPr>
              <a:t> </a:t>
            </a:r>
            <a:r>
              <a:rPr lang="en-US" sz="3187" b="1" dirty="0" err="1">
                <a:solidFill>
                  <a:srgbClr val="CACACA"/>
                </a:solidFill>
                <a:latin typeface="Cousine Bold"/>
                <a:ea typeface="Cousine Bold"/>
                <a:cs typeface="Cousine Bold"/>
                <a:sym typeface="Cousine Bold"/>
              </a:rPr>
              <a:t>lý</a:t>
            </a:r>
            <a:r>
              <a:rPr lang="en-US" sz="3187" b="1" dirty="0">
                <a:solidFill>
                  <a:srgbClr val="CACACA"/>
                </a:solidFill>
                <a:latin typeface="Cousine Bold"/>
                <a:ea typeface="Cousine Bold"/>
                <a:cs typeface="Cousine Bold"/>
                <a:sym typeface="Cousine Bold"/>
              </a:rPr>
              <a:t> </a:t>
            </a:r>
            <a:r>
              <a:rPr lang="en-US" sz="3187" b="1" dirty="0" err="1">
                <a:solidFill>
                  <a:srgbClr val="CACACA"/>
                </a:solidFill>
                <a:latin typeface="Cousine Bold"/>
                <a:ea typeface="Cousine Bold"/>
                <a:cs typeface="Cousine Bold"/>
                <a:sym typeface="Cousine Bold"/>
              </a:rPr>
              <a:t>hoạt</a:t>
            </a:r>
            <a:r>
              <a:rPr lang="en-US" sz="3187" b="1" dirty="0">
                <a:solidFill>
                  <a:srgbClr val="CACACA"/>
                </a:solidFill>
                <a:latin typeface="Cousine Bold"/>
                <a:ea typeface="Cousine Bold"/>
                <a:cs typeface="Cousine Bold"/>
                <a:sym typeface="Cousine Bold"/>
              </a:rPr>
              <a:t> </a:t>
            </a:r>
            <a:r>
              <a:rPr lang="en-US" sz="3187" b="1" dirty="0" err="1">
                <a:solidFill>
                  <a:srgbClr val="CACACA"/>
                </a:solidFill>
                <a:latin typeface="Cousine Bold"/>
                <a:ea typeface="Cousine Bold"/>
                <a:cs typeface="Cousine Bold"/>
                <a:sym typeface="Cousine Bold"/>
              </a:rPr>
              <a:t>động</a:t>
            </a:r>
            <a:r>
              <a:rPr lang="en-US" sz="3187" b="1" dirty="0">
                <a:solidFill>
                  <a:srgbClr val="CACACA"/>
                </a:solidFill>
                <a:latin typeface="Cousine Bold"/>
                <a:ea typeface="Cousine Bold"/>
                <a:cs typeface="Cousine Bold"/>
                <a:sym typeface="Cousine Bold"/>
              </a:rPr>
              <a:t> </a:t>
            </a:r>
            <a:r>
              <a:rPr lang="en-US" sz="3187" b="1" dirty="0" err="1">
                <a:solidFill>
                  <a:srgbClr val="CACACA"/>
                </a:solidFill>
                <a:latin typeface="Cousine Bold"/>
                <a:ea typeface="Cousine Bold"/>
                <a:cs typeface="Cousine Bold"/>
                <a:sym typeface="Cousine Bold"/>
              </a:rPr>
              <a:t>của</a:t>
            </a:r>
            <a:r>
              <a:rPr lang="en-US" sz="3187" b="1" dirty="0">
                <a:solidFill>
                  <a:srgbClr val="CACACA"/>
                </a:solidFill>
                <a:latin typeface="Cousine Bold"/>
                <a:ea typeface="Cousine Bold"/>
                <a:cs typeface="Cousine Bold"/>
                <a:sym typeface="Cousine Bold"/>
              </a:rPr>
              <a:t> </a:t>
            </a:r>
            <a:r>
              <a:rPr lang="en-US" sz="3187" b="1" dirty="0" err="1">
                <a:solidFill>
                  <a:srgbClr val="CACACA"/>
                </a:solidFill>
                <a:latin typeface="Cousine Bold"/>
                <a:ea typeface="Cousine Bold"/>
                <a:cs typeface="Cousine Bold"/>
                <a:sym typeface="Cousine Bold"/>
              </a:rPr>
              <a:t>SharedPreferences</a:t>
            </a:r>
            <a:endParaRPr lang="en-US" sz="3187" b="1" dirty="0">
              <a:solidFill>
                <a:srgbClr val="CACACA"/>
              </a:solidFill>
              <a:latin typeface="Cousine Bold"/>
              <a:ea typeface="Cousine Bold"/>
              <a:cs typeface="Cousine Bold"/>
              <a:sym typeface="Cousine 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028700" y="1464275"/>
            <a:ext cx="8589069" cy="3971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2"/>
              </a:lnSpc>
            </a:pPr>
            <a:r>
              <a:rPr lang="en-US" sz="3122" b="1">
                <a:solidFill>
                  <a:srgbClr val="000000"/>
                </a:solidFill>
                <a:latin typeface="Cousine Bold"/>
                <a:ea typeface="Cousine Bold"/>
                <a:cs typeface="Cousine Bold"/>
                <a:sym typeface="Cousine Bold"/>
              </a:rPr>
              <a:t>Bước 2:</a:t>
            </a:r>
            <a:r>
              <a:rPr lang="en-US" sz="3122">
                <a:solidFill>
                  <a:srgbClr val="000000"/>
                </a:solidFill>
                <a:latin typeface="Cousine"/>
                <a:ea typeface="Cousine"/>
                <a:cs typeface="Cousine"/>
                <a:sym typeface="Cousine"/>
              </a:rPr>
              <a:t> Đọc/ghi dữ liệu</a:t>
            </a:r>
          </a:p>
          <a:p>
            <a:pPr marL="674060" lvl="1" indent="-337030" algn="l">
              <a:lnSpc>
                <a:spcPts val="3902"/>
              </a:lnSpc>
              <a:buFont typeface="Arial"/>
              <a:buChar char="•"/>
            </a:pPr>
            <a:r>
              <a:rPr lang="en-US" sz="3122">
                <a:solidFill>
                  <a:srgbClr val="000000"/>
                </a:solidFill>
                <a:latin typeface="Cousine"/>
                <a:ea typeface="Cousine"/>
                <a:cs typeface="Cousine"/>
                <a:sym typeface="Cousine"/>
              </a:rPr>
              <a:t>Dữ liệu được truy xuất và đọc theo cặp key-value.</a:t>
            </a:r>
          </a:p>
          <a:p>
            <a:pPr marL="674060" lvl="1" indent="-337030" algn="l">
              <a:lnSpc>
                <a:spcPts val="3902"/>
              </a:lnSpc>
              <a:buFont typeface="Arial"/>
              <a:buChar char="•"/>
            </a:pPr>
            <a:r>
              <a:rPr lang="en-US" sz="3122">
                <a:solidFill>
                  <a:srgbClr val="000000"/>
                </a:solidFill>
                <a:latin typeface="Cousine"/>
                <a:ea typeface="Cousine"/>
                <a:cs typeface="Cousine"/>
                <a:sym typeface="Cousine"/>
              </a:rPr>
              <a:t>Các thao tác này được thực hiện bất đồng bộ, tức: Thao tác đọc/ghi diễn ra trên thread phụ, giao diện chính vẫn chạy.</a:t>
            </a:r>
          </a:p>
          <a:p>
            <a:pPr algn="l">
              <a:lnSpc>
                <a:spcPts val="3902"/>
              </a:lnSpc>
            </a:pPr>
            <a:r>
              <a:rPr lang="en-US" sz="3122">
                <a:solidFill>
                  <a:srgbClr val="000000"/>
                </a:solidFill>
                <a:latin typeface="Cousine"/>
                <a:ea typeface="Cousine"/>
                <a:cs typeface="Cousine"/>
                <a:sym typeface="Cousine"/>
              </a:rPr>
              <a:t>Ví dụ: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ACA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87707" y="202340"/>
            <a:ext cx="17912586" cy="573093"/>
            <a:chOff x="0" y="0"/>
            <a:chExt cx="4717718" cy="15093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717718" cy="150938"/>
            </a:xfrm>
            <a:custGeom>
              <a:avLst/>
              <a:gdLst/>
              <a:ahLst/>
              <a:cxnLst/>
              <a:rect l="l" t="t" r="r" b="b"/>
              <a:pathLst>
                <a:path w="4717718" h="150938">
                  <a:moveTo>
                    <a:pt x="0" y="0"/>
                  </a:moveTo>
                  <a:lnTo>
                    <a:pt x="4717718" y="0"/>
                  </a:lnTo>
                  <a:lnTo>
                    <a:pt x="4717718" y="150938"/>
                  </a:lnTo>
                  <a:lnTo>
                    <a:pt x="0" y="150938"/>
                  </a:lnTo>
                  <a:close/>
                </a:path>
              </a:pathLst>
            </a:custGeom>
            <a:solidFill>
              <a:srgbClr val="0057CC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717718" cy="1985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87707" y="775433"/>
            <a:ext cx="17912586" cy="9319983"/>
            <a:chOff x="0" y="0"/>
            <a:chExt cx="4717718" cy="245464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717718" cy="2454646"/>
            </a:xfrm>
            <a:custGeom>
              <a:avLst/>
              <a:gdLst/>
              <a:ahLst/>
              <a:cxnLst/>
              <a:rect l="l" t="t" r="r" b="b"/>
              <a:pathLst>
                <a:path w="4717718" h="2454646">
                  <a:moveTo>
                    <a:pt x="0" y="0"/>
                  </a:moveTo>
                  <a:lnTo>
                    <a:pt x="4717718" y="0"/>
                  </a:lnTo>
                  <a:lnTo>
                    <a:pt x="4717718" y="2454646"/>
                  </a:lnTo>
                  <a:lnTo>
                    <a:pt x="0" y="2454646"/>
                  </a:ln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4717718" cy="25022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7554665" y="216072"/>
            <a:ext cx="545628" cy="545628"/>
          </a:xfrm>
          <a:custGeom>
            <a:avLst/>
            <a:gdLst/>
            <a:ahLst/>
            <a:cxnLst/>
            <a:rect l="l" t="t" r="r" b="b"/>
            <a:pathLst>
              <a:path w="545628" h="545628">
                <a:moveTo>
                  <a:pt x="0" y="0"/>
                </a:moveTo>
                <a:lnTo>
                  <a:pt x="545628" y="0"/>
                </a:lnTo>
                <a:lnTo>
                  <a:pt x="545628" y="545628"/>
                </a:lnTo>
                <a:lnTo>
                  <a:pt x="0" y="5456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6990574" y="216072"/>
            <a:ext cx="545628" cy="545628"/>
          </a:xfrm>
          <a:custGeom>
            <a:avLst/>
            <a:gdLst/>
            <a:ahLst/>
            <a:cxnLst/>
            <a:rect l="l" t="t" r="r" b="b"/>
            <a:pathLst>
              <a:path w="545628" h="545628">
                <a:moveTo>
                  <a:pt x="0" y="0"/>
                </a:moveTo>
                <a:lnTo>
                  <a:pt x="545627" y="0"/>
                </a:lnTo>
                <a:lnTo>
                  <a:pt x="545627" y="545628"/>
                </a:lnTo>
                <a:lnTo>
                  <a:pt x="0" y="5456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6425896" y="216072"/>
            <a:ext cx="545628" cy="545628"/>
          </a:xfrm>
          <a:custGeom>
            <a:avLst/>
            <a:gdLst/>
            <a:ahLst/>
            <a:cxnLst/>
            <a:rect l="l" t="t" r="r" b="b"/>
            <a:pathLst>
              <a:path w="545628" h="545628">
                <a:moveTo>
                  <a:pt x="0" y="0"/>
                </a:moveTo>
                <a:lnTo>
                  <a:pt x="545628" y="0"/>
                </a:lnTo>
                <a:lnTo>
                  <a:pt x="545628" y="545628"/>
                </a:lnTo>
                <a:lnTo>
                  <a:pt x="0" y="54562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221957" y="6175610"/>
            <a:ext cx="8220068" cy="2219705"/>
          </a:xfrm>
          <a:custGeom>
            <a:avLst/>
            <a:gdLst/>
            <a:ahLst/>
            <a:cxnLst/>
            <a:rect l="l" t="t" r="r" b="b"/>
            <a:pathLst>
              <a:path w="8220068" h="2219705">
                <a:moveTo>
                  <a:pt x="0" y="0"/>
                </a:moveTo>
                <a:lnTo>
                  <a:pt x="8220068" y="0"/>
                </a:lnTo>
                <a:lnTo>
                  <a:pt x="8220068" y="2219704"/>
                </a:lnTo>
                <a:lnTo>
                  <a:pt x="0" y="221970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9911172" y="1516540"/>
            <a:ext cx="7348128" cy="6991546"/>
          </a:xfrm>
          <a:custGeom>
            <a:avLst/>
            <a:gdLst/>
            <a:ahLst/>
            <a:cxnLst/>
            <a:rect l="l" t="t" r="r" b="b"/>
            <a:pathLst>
              <a:path w="7348128" h="6991546">
                <a:moveTo>
                  <a:pt x="0" y="0"/>
                </a:moveTo>
                <a:lnTo>
                  <a:pt x="7348128" y="0"/>
                </a:lnTo>
                <a:lnTo>
                  <a:pt x="7348128" y="6991547"/>
                </a:lnTo>
                <a:lnTo>
                  <a:pt x="0" y="699154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311532" y="227746"/>
            <a:ext cx="11945486" cy="5554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62"/>
              </a:lnSpc>
            </a:pPr>
            <a:r>
              <a:rPr lang="en-US" sz="3187" b="1" dirty="0" err="1">
                <a:solidFill>
                  <a:srgbClr val="CACACA"/>
                </a:solidFill>
                <a:latin typeface="Cousine Bold"/>
                <a:ea typeface="Cousine Bold"/>
                <a:cs typeface="Cousine Bold"/>
                <a:sym typeface="Cousine Bold"/>
              </a:rPr>
              <a:t>Nguyên</a:t>
            </a:r>
            <a:r>
              <a:rPr lang="en-US" sz="3187" b="1" dirty="0">
                <a:solidFill>
                  <a:srgbClr val="CACACA"/>
                </a:solidFill>
                <a:latin typeface="Cousine Bold"/>
                <a:ea typeface="Cousine Bold"/>
                <a:cs typeface="Cousine Bold"/>
                <a:sym typeface="Cousine Bold"/>
              </a:rPr>
              <a:t> </a:t>
            </a:r>
            <a:r>
              <a:rPr lang="en-US" sz="3187" b="1" dirty="0" err="1">
                <a:solidFill>
                  <a:srgbClr val="CACACA"/>
                </a:solidFill>
                <a:latin typeface="Cousine Bold"/>
                <a:ea typeface="Cousine Bold"/>
                <a:cs typeface="Cousine Bold"/>
                <a:sym typeface="Cousine Bold"/>
              </a:rPr>
              <a:t>lý</a:t>
            </a:r>
            <a:r>
              <a:rPr lang="en-US" sz="3187" b="1" dirty="0">
                <a:solidFill>
                  <a:srgbClr val="CACACA"/>
                </a:solidFill>
                <a:latin typeface="Cousine Bold"/>
                <a:ea typeface="Cousine Bold"/>
                <a:cs typeface="Cousine Bold"/>
                <a:sym typeface="Cousine Bold"/>
              </a:rPr>
              <a:t> </a:t>
            </a:r>
            <a:r>
              <a:rPr lang="en-US" sz="3187" b="1" dirty="0" err="1">
                <a:solidFill>
                  <a:srgbClr val="CACACA"/>
                </a:solidFill>
                <a:latin typeface="Cousine Bold"/>
                <a:ea typeface="Cousine Bold"/>
                <a:cs typeface="Cousine Bold"/>
                <a:sym typeface="Cousine Bold"/>
              </a:rPr>
              <a:t>hoạt</a:t>
            </a:r>
            <a:r>
              <a:rPr lang="en-US" sz="3187" b="1" dirty="0">
                <a:solidFill>
                  <a:srgbClr val="CACACA"/>
                </a:solidFill>
                <a:latin typeface="Cousine Bold"/>
                <a:ea typeface="Cousine Bold"/>
                <a:cs typeface="Cousine Bold"/>
                <a:sym typeface="Cousine Bold"/>
              </a:rPr>
              <a:t> </a:t>
            </a:r>
            <a:r>
              <a:rPr lang="en-US" sz="3187" b="1" dirty="0" err="1">
                <a:solidFill>
                  <a:srgbClr val="CACACA"/>
                </a:solidFill>
                <a:latin typeface="Cousine Bold"/>
                <a:ea typeface="Cousine Bold"/>
                <a:cs typeface="Cousine Bold"/>
                <a:sym typeface="Cousine Bold"/>
              </a:rPr>
              <a:t>động</a:t>
            </a:r>
            <a:r>
              <a:rPr lang="en-US" sz="3187" b="1" dirty="0">
                <a:solidFill>
                  <a:srgbClr val="CACACA"/>
                </a:solidFill>
                <a:latin typeface="Cousine Bold"/>
                <a:ea typeface="Cousine Bold"/>
                <a:cs typeface="Cousine Bold"/>
                <a:sym typeface="Cousine Bold"/>
              </a:rPr>
              <a:t> </a:t>
            </a:r>
            <a:r>
              <a:rPr lang="en-US" sz="3187" b="1" dirty="0" err="1">
                <a:solidFill>
                  <a:srgbClr val="CACACA"/>
                </a:solidFill>
                <a:latin typeface="Cousine Bold"/>
                <a:ea typeface="Cousine Bold"/>
                <a:cs typeface="Cousine Bold"/>
                <a:sym typeface="Cousine Bold"/>
              </a:rPr>
              <a:t>của</a:t>
            </a:r>
            <a:r>
              <a:rPr lang="en-US" sz="3187" b="1" dirty="0">
                <a:solidFill>
                  <a:srgbClr val="CACACA"/>
                </a:solidFill>
                <a:latin typeface="Cousine Bold"/>
                <a:ea typeface="Cousine Bold"/>
                <a:cs typeface="Cousine Bold"/>
                <a:sym typeface="Cousine Bold"/>
              </a:rPr>
              <a:t> </a:t>
            </a:r>
            <a:r>
              <a:rPr lang="en-US" sz="3187" b="1" dirty="0" err="1">
                <a:solidFill>
                  <a:srgbClr val="CACACA"/>
                </a:solidFill>
                <a:latin typeface="Cousine Bold"/>
                <a:ea typeface="Cousine Bold"/>
                <a:cs typeface="Cousine Bold"/>
                <a:sym typeface="Cousine Bold"/>
              </a:rPr>
              <a:t>SharedPreferences</a:t>
            </a:r>
            <a:endParaRPr lang="en-US" sz="3187" b="1" dirty="0">
              <a:solidFill>
                <a:srgbClr val="CACACA"/>
              </a:solidFill>
              <a:latin typeface="Cousine Bold"/>
              <a:ea typeface="Cousine Bold"/>
              <a:cs typeface="Cousine Bold"/>
              <a:sym typeface="Cousine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028700" y="1487965"/>
            <a:ext cx="8594696" cy="42780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36"/>
              </a:lnSpc>
            </a:pPr>
            <a:r>
              <a:rPr lang="en-US" sz="2989" b="1">
                <a:solidFill>
                  <a:srgbClr val="000000"/>
                </a:solidFill>
                <a:latin typeface="Cousine Bold"/>
                <a:ea typeface="Cousine Bold"/>
                <a:cs typeface="Cousine Bold"/>
                <a:sym typeface="Cousine Bold"/>
              </a:rPr>
              <a:t>Bước 3: </a:t>
            </a:r>
            <a:r>
              <a:rPr lang="en-US" sz="2989">
                <a:solidFill>
                  <a:srgbClr val="000000"/>
                </a:solidFill>
                <a:latin typeface="Cousine"/>
                <a:ea typeface="Cousine"/>
                <a:cs typeface="Cousine"/>
                <a:sym typeface="Cousine"/>
              </a:rPr>
              <a:t>Lưu xuống hệ thống tệp:</a:t>
            </a:r>
          </a:p>
          <a:p>
            <a:pPr marL="645447" lvl="1" indent="-322724" algn="l">
              <a:lnSpc>
                <a:spcPts val="3736"/>
              </a:lnSpc>
              <a:buFont typeface="Arial"/>
              <a:buChar char="•"/>
            </a:pPr>
            <a:r>
              <a:rPr lang="en-US" sz="2989">
                <a:solidFill>
                  <a:srgbClr val="000000"/>
                </a:solidFill>
                <a:latin typeface="Cousine"/>
                <a:ea typeface="Cousine"/>
                <a:cs typeface="Cousine"/>
                <a:sym typeface="Cousine"/>
              </a:rPr>
              <a:t>Flutter sẽ tự động gửi dữ liệu xuống nền tảng gốc:</a:t>
            </a:r>
          </a:p>
          <a:p>
            <a:pPr marL="1290894" lvl="2" indent="-430298" algn="l">
              <a:lnSpc>
                <a:spcPts val="3736"/>
              </a:lnSpc>
              <a:buFont typeface="Arial"/>
              <a:buChar char="⚬"/>
            </a:pPr>
            <a:r>
              <a:rPr lang="en-US" sz="2989">
                <a:solidFill>
                  <a:srgbClr val="000000"/>
                </a:solidFill>
                <a:latin typeface="Cousine"/>
                <a:ea typeface="Cousine"/>
                <a:cs typeface="Cousine"/>
                <a:sym typeface="Cousine"/>
              </a:rPr>
              <a:t>Android: Ghi trong file .xml</a:t>
            </a:r>
          </a:p>
          <a:p>
            <a:pPr marL="1290894" lvl="2" indent="-430298" algn="l">
              <a:lnSpc>
                <a:spcPts val="3736"/>
              </a:lnSpc>
              <a:buFont typeface="Arial"/>
              <a:buChar char="⚬"/>
            </a:pPr>
            <a:r>
              <a:rPr lang="en-US" sz="2989">
                <a:solidFill>
                  <a:srgbClr val="000000"/>
                </a:solidFill>
                <a:latin typeface="Cousine"/>
                <a:ea typeface="Cousine"/>
                <a:cs typeface="Cousine"/>
                <a:sym typeface="Cousine"/>
              </a:rPr>
              <a:t>IOS: lưu vào UserDefaults.</a:t>
            </a:r>
          </a:p>
          <a:p>
            <a:pPr marL="645447" lvl="1" indent="-322724" algn="l">
              <a:lnSpc>
                <a:spcPts val="3736"/>
              </a:lnSpc>
              <a:buFont typeface="Arial"/>
              <a:buChar char="•"/>
            </a:pPr>
            <a:r>
              <a:rPr lang="en-US" sz="2989">
                <a:solidFill>
                  <a:srgbClr val="000000"/>
                </a:solidFill>
                <a:latin typeface="Cousine"/>
                <a:ea typeface="Cousine"/>
                <a:cs typeface="Cousine"/>
                <a:sym typeface="Cousine"/>
              </a:rPr>
              <a:t>Khi gọi hàm getInstance sau này, native layer đọc file XML/UserDefaults và lưu dưới dạng key-value.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ACA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87707" y="202340"/>
            <a:ext cx="17912586" cy="573093"/>
            <a:chOff x="0" y="0"/>
            <a:chExt cx="4717718" cy="15093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717718" cy="150938"/>
            </a:xfrm>
            <a:custGeom>
              <a:avLst/>
              <a:gdLst/>
              <a:ahLst/>
              <a:cxnLst/>
              <a:rect l="l" t="t" r="r" b="b"/>
              <a:pathLst>
                <a:path w="4717718" h="150938">
                  <a:moveTo>
                    <a:pt x="0" y="0"/>
                  </a:moveTo>
                  <a:lnTo>
                    <a:pt x="4717718" y="0"/>
                  </a:lnTo>
                  <a:lnTo>
                    <a:pt x="4717718" y="150938"/>
                  </a:lnTo>
                  <a:lnTo>
                    <a:pt x="0" y="150938"/>
                  </a:lnTo>
                  <a:close/>
                </a:path>
              </a:pathLst>
            </a:custGeom>
            <a:solidFill>
              <a:srgbClr val="0057CC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717718" cy="1985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87707" y="775433"/>
            <a:ext cx="17912586" cy="9319983"/>
            <a:chOff x="0" y="0"/>
            <a:chExt cx="4717718" cy="245464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717718" cy="2454646"/>
            </a:xfrm>
            <a:custGeom>
              <a:avLst/>
              <a:gdLst/>
              <a:ahLst/>
              <a:cxnLst/>
              <a:rect l="l" t="t" r="r" b="b"/>
              <a:pathLst>
                <a:path w="4717718" h="2454646">
                  <a:moveTo>
                    <a:pt x="0" y="0"/>
                  </a:moveTo>
                  <a:lnTo>
                    <a:pt x="4717718" y="0"/>
                  </a:lnTo>
                  <a:lnTo>
                    <a:pt x="4717718" y="2454646"/>
                  </a:lnTo>
                  <a:lnTo>
                    <a:pt x="0" y="2454646"/>
                  </a:ln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4717718" cy="25022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7554665" y="216072"/>
            <a:ext cx="545628" cy="545628"/>
          </a:xfrm>
          <a:custGeom>
            <a:avLst/>
            <a:gdLst/>
            <a:ahLst/>
            <a:cxnLst/>
            <a:rect l="l" t="t" r="r" b="b"/>
            <a:pathLst>
              <a:path w="545628" h="545628">
                <a:moveTo>
                  <a:pt x="0" y="0"/>
                </a:moveTo>
                <a:lnTo>
                  <a:pt x="545628" y="0"/>
                </a:lnTo>
                <a:lnTo>
                  <a:pt x="545628" y="545628"/>
                </a:lnTo>
                <a:lnTo>
                  <a:pt x="0" y="5456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6990574" y="216072"/>
            <a:ext cx="545628" cy="545628"/>
          </a:xfrm>
          <a:custGeom>
            <a:avLst/>
            <a:gdLst/>
            <a:ahLst/>
            <a:cxnLst/>
            <a:rect l="l" t="t" r="r" b="b"/>
            <a:pathLst>
              <a:path w="545628" h="545628">
                <a:moveTo>
                  <a:pt x="0" y="0"/>
                </a:moveTo>
                <a:lnTo>
                  <a:pt x="545627" y="0"/>
                </a:lnTo>
                <a:lnTo>
                  <a:pt x="545627" y="545628"/>
                </a:lnTo>
                <a:lnTo>
                  <a:pt x="0" y="5456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6425896" y="216072"/>
            <a:ext cx="545628" cy="545628"/>
          </a:xfrm>
          <a:custGeom>
            <a:avLst/>
            <a:gdLst/>
            <a:ahLst/>
            <a:cxnLst/>
            <a:rect l="l" t="t" r="r" b="b"/>
            <a:pathLst>
              <a:path w="545628" h="545628">
                <a:moveTo>
                  <a:pt x="0" y="0"/>
                </a:moveTo>
                <a:lnTo>
                  <a:pt x="545628" y="0"/>
                </a:lnTo>
                <a:lnTo>
                  <a:pt x="545628" y="545628"/>
                </a:lnTo>
                <a:lnTo>
                  <a:pt x="0" y="54562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311532" y="227746"/>
            <a:ext cx="11945486" cy="5554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62"/>
              </a:lnSpc>
            </a:pPr>
            <a:r>
              <a:rPr lang="en-US" sz="3187" b="1" dirty="0" err="1" smtClean="0">
                <a:solidFill>
                  <a:srgbClr val="CACACA"/>
                </a:solidFill>
                <a:latin typeface="Cousine Bold"/>
                <a:ea typeface="Cousine Bold"/>
                <a:cs typeface="Cousine Bold"/>
                <a:sym typeface="Cousine Bold"/>
              </a:rPr>
              <a:t>Mục</a:t>
            </a:r>
            <a:r>
              <a:rPr lang="en-US" sz="3187" b="1" dirty="0" smtClean="0">
                <a:solidFill>
                  <a:srgbClr val="CACACA"/>
                </a:solidFill>
                <a:latin typeface="Cousine Bold"/>
                <a:ea typeface="Cousine Bold"/>
                <a:cs typeface="Cousine Bold"/>
                <a:sym typeface="Cousine Bold"/>
              </a:rPr>
              <a:t> </a:t>
            </a:r>
            <a:r>
              <a:rPr lang="en-US" sz="3187" b="1" dirty="0" err="1" smtClean="0">
                <a:solidFill>
                  <a:srgbClr val="CACACA"/>
                </a:solidFill>
                <a:latin typeface="Cousine Bold"/>
                <a:ea typeface="Cousine Bold"/>
                <a:cs typeface="Cousine Bold"/>
                <a:sym typeface="Cousine Bold"/>
              </a:rPr>
              <a:t>lục</a:t>
            </a:r>
            <a:endParaRPr lang="en-US" sz="3187" b="1" dirty="0">
              <a:solidFill>
                <a:srgbClr val="CACACA"/>
              </a:solidFill>
              <a:latin typeface="Cousine Bold"/>
              <a:ea typeface="Cousine Bold"/>
              <a:cs typeface="Cousine Bold"/>
              <a:sym typeface="Cousine Bold"/>
            </a:endParaRPr>
          </a:p>
        </p:txBody>
      </p:sp>
      <p:sp>
        <p:nvSpPr>
          <p:cNvPr id="12" name="Freeform 12"/>
          <p:cNvSpPr/>
          <p:nvPr/>
        </p:nvSpPr>
        <p:spPr>
          <a:xfrm>
            <a:off x="2310814" y="3959437"/>
            <a:ext cx="5798369" cy="3088949"/>
          </a:xfrm>
          <a:custGeom>
            <a:avLst/>
            <a:gdLst/>
            <a:ahLst/>
            <a:cxnLst/>
            <a:rect l="l" t="t" r="r" b="b"/>
            <a:pathLst>
              <a:path w="5798369" h="3088949">
                <a:moveTo>
                  <a:pt x="0" y="0"/>
                </a:moveTo>
                <a:lnTo>
                  <a:pt x="5798370" y="0"/>
                </a:lnTo>
                <a:lnTo>
                  <a:pt x="5798370" y="3088949"/>
                </a:lnTo>
                <a:lnTo>
                  <a:pt x="0" y="308894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918190" y="3652219"/>
            <a:ext cx="1048895" cy="1018382"/>
          </a:xfrm>
          <a:custGeom>
            <a:avLst/>
            <a:gdLst/>
            <a:ahLst/>
            <a:cxnLst/>
            <a:rect l="l" t="t" r="r" b="b"/>
            <a:pathLst>
              <a:path w="1048895" h="1018382">
                <a:moveTo>
                  <a:pt x="0" y="0"/>
                </a:moveTo>
                <a:lnTo>
                  <a:pt x="1048895" y="0"/>
                </a:lnTo>
                <a:lnTo>
                  <a:pt x="1048895" y="1018381"/>
                </a:lnTo>
                <a:lnTo>
                  <a:pt x="0" y="101838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7788907" y="6503023"/>
            <a:ext cx="640554" cy="1090726"/>
          </a:xfrm>
          <a:custGeom>
            <a:avLst/>
            <a:gdLst/>
            <a:ahLst/>
            <a:cxnLst/>
            <a:rect l="l" t="t" r="r" b="b"/>
            <a:pathLst>
              <a:path w="640554" h="1090726">
                <a:moveTo>
                  <a:pt x="0" y="0"/>
                </a:moveTo>
                <a:lnTo>
                  <a:pt x="640553" y="0"/>
                </a:lnTo>
                <a:lnTo>
                  <a:pt x="640553" y="1090726"/>
                </a:lnTo>
                <a:lnTo>
                  <a:pt x="0" y="109072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xmlns="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2442638" y="5167540"/>
            <a:ext cx="5534722" cy="9013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07"/>
              </a:lnSpc>
            </a:pPr>
            <a:r>
              <a:rPr lang="en-US" sz="7420" b="1" spc="-252">
                <a:solidFill>
                  <a:srgbClr val="000000"/>
                </a:solidFill>
                <a:latin typeface="Cousine Bold"/>
                <a:ea typeface="Cousine Bold"/>
                <a:cs typeface="Cousine Bold"/>
                <a:sym typeface="Cousine Bold"/>
              </a:rPr>
              <a:t>MỤC LỤC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670231" y="3930862"/>
            <a:ext cx="8589069" cy="2980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74060" lvl="1" indent="-337030" algn="l">
              <a:lnSpc>
                <a:spcPts val="3902"/>
              </a:lnSpc>
              <a:buAutoNum type="arabicPeriod"/>
            </a:pPr>
            <a:r>
              <a:rPr lang="en-US" sz="3122" dirty="0" err="1">
                <a:solidFill>
                  <a:srgbClr val="BFBEC3"/>
                </a:solidFill>
                <a:latin typeface="Cousine"/>
                <a:ea typeface="Cousine"/>
                <a:cs typeface="Cousine"/>
                <a:sym typeface="Cousine"/>
              </a:rPr>
              <a:t>Nguyên</a:t>
            </a:r>
            <a:r>
              <a:rPr lang="en-US" sz="3122" dirty="0">
                <a:solidFill>
                  <a:srgbClr val="BFBEC3"/>
                </a:solidFill>
                <a:latin typeface="Cousine"/>
                <a:ea typeface="Cousine"/>
                <a:cs typeface="Cousine"/>
                <a:sym typeface="Cousine"/>
              </a:rPr>
              <a:t> </a:t>
            </a:r>
            <a:r>
              <a:rPr lang="en-US" sz="3122" dirty="0" err="1">
                <a:solidFill>
                  <a:srgbClr val="BFBEC3"/>
                </a:solidFill>
                <a:latin typeface="Cousine"/>
                <a:ea typeface="Cousine"/>
                <a:cs typeface="Cousine"/>
                <a:sym typeface="Cousine"/>
              </a:rPr>
              <a:t>lý</a:t>
            </a:r>
            <a:r>
              <a:rPr lang="en-US" sz="3122" dirty="0">
                <a:solidFill>
                  <a:srgbClr val="BFBEC3"/>
                </a:solidFill>
                <a:latin typeface="Cousine"/>
                <a:ea typeface="Cousine"/>
                <a:cs typeface="Cousine"/>
                <a:sym typeface="Cousine"/>
              </a:rPr>
              <a:t> </a:t>
            </a:r>
            <a:r>
              <a:rPr lang="en-US" sz="3122" dirty="0" err="1">
                <a:solidFill>
                  <a:srgbClr val="BFBEC3"/>
                </a:solidFill>
                <a:latin typeface="Cousine"/>
                <a:ea typeface="Cousine"/>
                <a:cs typeface="Cousine"/>
                <a:sym typeface="Cousine"/>
              </a:rPr>
              <a:t>hoạt</a:t>
            </a:r>
            <a:r>
              <a:rPr lang="en-US" sz="3122" dirty="0">
                <a:solidFill>
                  <a:srgbClr val="BFBEC3"/>
                </a:solidFill>
                <a:latin typeface="Cousine"/>
                <a:ea typeface="Cousine"/>
                <a:cs typeface="Cousine"/>
                <a:sym typeface="Cousine"/>
              </a:rPr>
              <a:t> </a:t>
            </a:r>
            <a:r>
              <a:rPr lang="en-US" sz="3122" dirty="0" err="1">
                <a:solidFill>
                  <a:srgbClr val="BFBEC3"/>
                </a:solidFill>
                <a:latin typeface="Cousine"/>
                <a:ea typeface="Cousine"/>
                <a:cs typeface="Cousine"/>
                <a:sym typeface="Cousine"/>
              </a:rPr>
              <a:t>động</a:t>
            </a:r>
            <a:r>
              <a:rPr lang="en-US" sz="3122" dirty="0">
                <a:solidFill>
                  <a:srgbClr val="BFBEC3"/>
                </a:solidFill>
                <a:latin typeface="Cousine"/>
                <a:ea typeface="Cousine"/>
                <a:cs typeface="Cousine"/>
                <a:sym typeface="Cousine"/>
              </a:rPr>
              <a:t> </a:t>
            </a:r>
            <a:r>
              <a:rPr lang="en-US" sz="3122" dirty="0" err="1">
                <a:solidFill>
                  <a:srgbClr val="BFBEC3"/>
                </a:solidFill>
                <a:latin typeface="Cousine"/>
                <a:ea typeface="Cousine"/>
                <a:cs typeface="Cousine"/>
                <a:sym typeface="Cousine"/>
              </a:rPr>
              <a:t>của</a:t>
            </a:r>
            <a:r>
              <a:rPr lang="en-US" sz="3122" dirty="0">
                <a:solidFill>
                  <a:srgbClr val="BFBEC3"/>
                </a:solidFill>
                <a:latin typeface="Cousine"/>
                <a:ea typeface="Cousine"/>
                <a:cs typeface="Cousine"/>
                <a:sym typeface="Cousine"/>
              </a:rPr>
              <a:t> </a:t>
            </a:r>
            <a:r>
              <a:rPr lang="en-US" sz="3122" dirty="0" err="1">
                <a:solidFill>
                  <a:srgbClr val="BFBEC3"/>
                </a:solidFill>
                <a:latin typeface="Cousine"/>
                <a:ea typeface="Cousine"/>
                <a:cs typeface="Cousine"/>
                <a:sym typeface="Cousine"/>
              </a:rPr>
              <a:t>SharedPreferences</a:t>
            </a:r>
            <a:endParaRPr lang="en-US" sz="3122" dirty="0">
              <a:solidFill>
                <a:srgbClr val="BFBEC3"/>
              </a:solidFill>
              <a:latin typeface="Cousine"/>
              <a:ea typeface="Cousine"/>
              <a:cs typeface="Cousine"/>
              <a:sym typeface="Cousine"/>
            </a:endParaRPr>
          </a:p>
          <a:p>
            <a:pPr marL="674060" lvl="1" indent="-337030" algn="l">
              <a:lnSpc>
                <a:spcPts val="3902"/>
              </a:lnSpc>
              <a:buAutoNum type="arabicPeriod"/>
            </a:pPr>
            <a:r>
              <a:rPr lang="en-US" sz="3122" dirty="0">
                <a:solidFill>
                  <a:srgbClr val="000000"/>
                </a:solidFill>
                <a:latin typeface="Cousine"/>
                <a:ea typeface="Cousine"/>
                <a:cs typeface="Cousine"/>
                <a:sym typeface="Cousine"/>
              </a:rPr>
              <a:t>Demo </a:t>
            </a:r>
            <a:r>
              <a:rPr lang="en-US" sz="3122" dirty="0" err="1">
                <a:solidFill>
                  <a:srgbClr val="000000"/>
                </a:solidFill>
                <a:latin typeface="Cousine"/>
                <a:ea typeface="Cousine"/>
                <a:cs typeface="Cousine"/>
                <a:sym typeface="Cousine"/>
              </a:rPr>
              <a:t>ứng</a:t>
            </a:r>
            <a:r>
              <a:rPr lang="en-US" sz="3122" dirty="0">
                <a:solidFill>
                  <a:srgbClr val="000000"/>
                </a:solidFill>
                <a:latin typeface="Cousine"/>
                <a:ea typeface="Cousine"/>
                <a:cs typeface="Cousine"/>
                <a:sym typeface="Cousine"/>
              </a:rPr>
              <a:t> </a:t>
            </a:r>
            <a:r>
              <a:rPr lang="en-US" sz="3122" dirty="0" err="1">
                <a:solidFill>
                  <a:srgbClr val="000000"/>
                </a:solidFill>
                <a:latin typeface="Cousine"/>
                <a:ea typeface="Cousine"/>
                <a:cs typeface="Cousine"/>
                <a:sym typeface="Cousine"/>
              </a:rPr>
              <a:t>dụng</a:t>
            </a:r>
            <a:endParaRPr lang="en-US" sz="3122" dirty="0">
              <a:solidFill>
                <a:srgbClr val="000000"/>
              </a:solidFill>
              <a:latin typeface="Cousine"/>
              <a:ea typeface="Cousine"/>
              <a:cs typeface="Cousine"/>
              <a:sym typeface="Cousine"/>
            </a:endParaRPr>
          </a:p>
          <a:p>
            <a:pPr marL="674060" lvl="1" indent="-337030" algn="l">
              <a:lnSpc>
                <a:spcPts val="3902"/>
              </a:lnSpc>
              <a:buAutoNum type="arabicPeriod"/>
            </a:pPr>
            <a:r>
              <a:rPr lang="en-US" sz="3122" dirty="0">
                <a:solidFill>
                  <a:srgbClr val="BFBEC3"/>
                </a:solidFill>
                <a:latin typeface="Cousine"/>
                <a:ea typeface="Cousine"/>
                <a:cs typeface="Cousine"/>
                <a:sym typeface="Cousine"/>
              </a:rPr>
              <a:t>So </a:t>
            </a:r>
            <a:r>
              <a:rPr lang="en-US" sz="3122" dirty="0" err="1">
                <a:solidFill>
                  <a:srgbClr val="BFBEC3"/>
                </a:solidFill>
                <a:latin typeface="Cousine"/>
                <a:ea typeface="Cousine"/>
                <a:cs typeface="Cousine"/>
                <a:sym typeface="Cousine"/>
              </a:rPr>
              <a:t>sánh</a:t>
            </a:r>
            <a:r>
              <a:rPr lang="en-US" sz="3122" dirty="0">
                <a:solidFill>
                  <a:srgbClr val="BFBEC3"/>
                </a:solidFill>
                <a:latin typeface="Cousine"/>
                <a:ea typeface="Cousine"/>
                <a:cs typeface="Cousine"/>
                <a:sym typeface="Cousine"/>
              </a:rPr>
              <a:t> </a:t>
            </a:r>
            <a:r>
              <a:rPr lang="en-US" sz="3122" dirty="0" err="1">
                <a:solidFill>
                  <a:srgbClr val="BFBEC3"/>
                </a:solidFill>
                <a:latin typeface="Cousine"/>
                <a:ea typeface="Cousine"/>
                <a:cs typeface="Cousine"/>
                <a:sym typeface="Cousine"/>
              </a:rPr>
              <a:t>với</a:t>
            </a:r>
            <a:r>
              <a:rPr lang="en-US" sz="3122" dirty="0">
                <a:solidFill>
                  <a:srgbClr val="BFBEC3"/>
                </a:solidFill>
                <a:latin typeface="Cousine"/>
                <a:ea typeface="Cousine"/>
                <a:cs typeface="Cousine"/>
                <a:sym typeface="Cousine"/>
              </a:rPr>
              <a:t> </a:t>
            </a:r>
            <a:r>
              <a:rPr lang="en-US" sz="3122" dirty="0" err="1">
                <a:solidFill>
                  <a:srgbClr val="BFBEC3"/>
                </a:solidFill>
                <a:latin typeface="Cousine"/>
                <a:ea typeface="Cousine"/>
                <a:cs typeface="Cousine"/>
                <a:sym typeface="Cousine"/>
              </a:rPr>
              <a:t>các</a:t>
            </a:r>
            <a:r>
              <a:rPr lang="en-US" sz="3122" dirty="0">
                <a:solidFill>
                  <a:srgbClr val="BFBEC3"/>
                </a:solidFill>
                <a:latin typeface="Cousine"/>
                <a:ea typeface="Cousine"/>
                <a:cs typeface="Cousine"/>
                <a:sym typeface="Cousine"/>
              </a:rPr>
              <a:t> </a:t>
            </a:r>
            <a:r>
              <a:rPr lang="en-US" sz="3122" dirty="0" err="1">
                <a:solidFill>
                  <a:srgbClr val="BFBEC3"/>
                </a:solidFill>
                <a:latin typeface="Cousine"/>
                <a:ea typeface="Cousine"/>
                <a:cs typeface="Cousine"/>
                <a:sym typeface="Cousine"/>
              </a:rPr>
              <a:t>phương</a:t>
            </a:r>
            <a:r>
              <a:rPr lang="en-US" sz="3122" dirty="0">
                <a:solidFill>
                  <a:srgbClr val="BFBEC3"/>
                </a:solidFill>
                <a:latin typeface="Cousine"/>
                <a:ea typeface="Cousine"/>
                <a:cs typeface="Cousine"/>
                <a:sym typeface="Cousine"/>
              </a:rPr>
              <a:t> </a:t>
            </a:r>
            <a:r>
              <a:rPr lang="en-US" sz="3122" dirty="0" err="1">
                <a:solidFill>
                  <a:srgbClr val="BFBEC3"/>
                </a:solidFill>
                <a:latin typeface="Cousine"/>
                <a:ea typeface="Cousine"/>
                <a:cs typeface="Cousine"/>
                <a:sym typeface="Cousine"/>
              </a:rPr>
              <a:t>thức</a:t>
            </a:r>
            <a:r>
              <a:rPr lang="en-US" sz="3122" dirty="0">
                <a:solidFill>
                  <a:srgbClr val="BFBEC3"/>
                </a:solidFill>
                <a:latin typeface="Cousine"/>
                <a:ea typeface="Cousine"/>
                <a:cs typeface="Cousine"/>
                <a:sym typeface="Cousine"/>
              </a:rPr>
              <a:t> </a:t>
            </a:r>
            <a:r>
              <a:rPr lang="en-US" sz="3122" dirty="0" err="1">
                <a:solidFill>
                  <a:srgbClr val="BFBEC3"/>
                </a:solidFill>
                <a:latin typeface="Cousine"/>
                <a:ea typeface="Cousine"/>
                <a:cs typeface="Cousine"/>
                <a:sym typeface="Cousine"/>
              </a:rPr>
              <a:t>lưu</a:t>
            </a:r>
            <a:r>
              <a:rPr lang="en-US" sz="3122" dirty="0">
                <a:solidFill>
                  <a:srgbClr val="BFBEC3"/>
                </a:solidFill>
                <a:latin typeface="Cousine"/>
                <a:ea typeface="Cousine"/>
                <a:cs typeface="Cousine"/>
                <a:sym typeface="Cousine"/>
              </a:rPr>
              <a:t> </a:t>
            </a:r>
            <a:r>
              <a:rPr lang="en-US" sz="3122" dirty="0" err="1">
                <a:solidFill>
                  <a:srgbClr val="BFBEC3"/>
                </a:solidFill>
                <a:latin typeface="Cousine"/>
                <a:ea typeface="Cousine"/>
                <a:cs typeface="Cousine"/>
                <a:sym typeface="Cousine"/>
              </a:rPr>
              <a:t>trữ</a:t>
            </a:r>
            <a:r>
              <a:rPr lang="en-US" sz="3122" dirty="0">
                <a:solidFill>
                  <a:srgbClr val="BFBEC3"/>
                </a:solidFill>
                <a:latin typeface="Cousine"/>
                <a:ea typeface="Cousine"/>
                <a:cs typeface="Cousine"/>
                <a:sym typeface="Cousine"/>
              </a:rPr>
              <a:t> </a:t>
            </a:r>
            <a:r>
              <a:rPr lang="en-US" sz="3122" dirty="0" err="1">
                <a:solidFill>
                  <a:srgbClr val="BFBEC3"/>
                </a:solidFill>
                <a:latin typeface="Cousine"/>
                <a:ea typeface="Cousine"/>
                <a:cs typeface="Cousine"/>
                <a:sym typeface="Cousine"/>
              </a:rPr>
              <a:t>khác</a:t>
            </a:r>
            <a:endParaRPr lang="en-US" sz="3122" dirty="0">
              <a:solidFill>
                <a:srgbClr val="BFBEC3"/>
              </a:solidFill>
              <a:latin typeface="Cousine"/>
              <a:ea typeface="Cousine"/>
              <a:cs typeface="Cousine"/>
              <a:sym typeface="Cousine"/>
            </a:endParaRPr>
          </a:p>
          <a:p>
            <a:pPr marL="674060" lvl="1" indent="-337030" algn="l">
              <a:lnSpc>
                <a:spcPts val="3902"/>
              </a:lnSpc>
              <a:buAutoNum type="arabicPeriod"/>
            </a:pPr>
            <a:r>
              <a:rPr lang="en-US" sz="3122" dirty="0" err="1">
                <a:solidFill>
                  <a:srgbClr val="BFBEC3"/>
                </a:solidFill>
                <a:latin typeface="Cousine"/>
                <a:ea typeface="Cousine"/>
                <a:cs typeface="Cousine"/>
                <a:sym typeface="Cousine"/>
              </a:rPr>
              <a:t>Xử</a:t>
            </a:r>
            <a:r>
              <a:rPr lang="en-US" sz="3122" dirty="0">
                <a:solidFill>
                  <a:srgbClr val="BFBEC3"/>
                </a:solidFill>
                <a:latin typeface="Cousine"/>
                <a:ea typeface="Cousine"/>
                <a:cs typeface="Cousine"/>
                <a:sym typeface="Cousine"/>
              </a:rPr>
              <a:t> </a:t>
            </a:r>
            <a:r>
              <a:rPr lang="en-US" sz="3122" dirty="0" err="1">
                <a:solidFill>
                  <a:srgbClr val="BFBEC3"/>
                </a:solidFill>
                <a:latin typeface="Cousine"/>
                <a:ea typeface="Cousine"/>
                <a:cs typeface="Cousine"/>
                <a:sym typeface="Cousine"/>
              </a:rPr>
              <a:t>lý</a:t>
            </a:r>
            <a:r>
              <a:rPr lang="en-US" sz="3122" dirty="0">
                <a:solidFill>
                  <a:srgbClr val="BFBEC3"/>
                </a:solidFill>
                <a:latin typeface="Cousine"/>
                <a:ea typeface="Cousine"/>
                <a:cs typeface="Cousine"/>
                <a:sym typeface="Cousine"/>
              </a:rPr>
              <a:t> </a:t>
            </a:r>
            <a:r>
              <a:rPr lang="en-US" sz="3122" dirty="0" err="1">
                <a:solidFill>
                  <a:srgbClr val="BFBEC3"/>
                </a:solidFill>
                <a:latin typeface="Cousine"/>
                <a:ea typeface="Cousine"/>
                <a:cs typeface="Cousine"/>
                <a:sym typeface="Cousine"/>
              </a:rPr>
              <a:t>lỗi</a:t>
            </a:r>
            <a:r>
              <a:rPr lang="en-US" sz="3122" dirty="0">
                <a:solidFill>
                  <a:srgbClr val="BFBEC3"/>
                </a:solidFill>
                <a:latin typeface="Cousine"/>
                <a:ea typeface="Cousine"/>
                <a:cs typeface="Cousine"/>
                <a:sym typeface="Cousine"/>
              </a:rPr>
              <a:t> </a:t>
            </a:r>
            <a:r>
              <a:rPr lang="en-US" sz="3122" dirty="0" err="1">
                <a:solidFill>
                  <a:srgbClr val="BFBEC3"/>
                </a:solidFill>
                <a:latin typeface="Cousine"/>
                <a:ea typeface="Cousine"/>
                <a:cs typeface="Cousine"/>
                <a:sym typeface="Cousine"/>
              </a:rPr>
              <a:t>và</a:t>
            </a:r>
            <a:r>
              <a:rPr lang="en-US" sz="3122" dirty="0">
                <a:solidFill>
                  <a:srgbClr val="BFBEC3"/>
                </a:solidFill>
                <a:latin typeface="Cousine"/>
                <a:ea typeface="Cousine"/>
                <a:cs typeface="Cousine"/>
                <a:sym typeface="Cousine"/>
              </a:rPr>
              <a:t> best practices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1432</Words>
  <Application>Microsoft Office PowerPoint</Application>
  <PresentationFormat>Custom</PresentationFormat>
  <Paragraphs>147</Paragraphs>
  <Slides>41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7" baseType="lpstr">
      <vt:lpstr>Arial</vt:lpstr>
      <vt:lpstr>Calibri</vt:lpstr>
      <vt:lpstr>Cousine</vt:lpstr>
      <vt:lpstr>Cousine Italics</vt:lpstr>
      <vt:lpstr>Cousine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Lập trình đa nền tảng - Khánh + Tâm - Chủ đề 7</dc:title>
  <cp:lastModifiedBy>PC</cp:lastModifiedBy>
  <cp:revision>7</cp:revision>
  <dcterms:created xsi:type="dcterms:W3CDTF">2006-08-16T00:00:00Z</dcterms:created>
  <dcterms:modified xsi:type="dcterms:W3CDTF">2025-10-26T15:01:30Z</dcterms:modified>
  <dc:identifier>DAG2TWXIlgc</dc:identifier>
</cp:coreProperties>
</file>